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20" r:id="rId1"/>
    <p:sldMasterId id="2147484032" r:id="rId2"/>
  </p:sldMasterIdLst>
  <p:notesMasterIdLst>
    <p:notesMasterId r:id="rId142"/>
  </p:notesMasterIdLst>
  <p:sldIdLst>
    <p:sldId id="589" r:id="rId3"/>
    <p:sldId id="560" r:id="rId4"/>
    <p:sldId id="561" r:id="rId5"/>
    <p:sldId id="562" r:id="rId6"/>
    <p:sldId id="563" r:id="rId7"/>
    <p:sldId id="602" r:id="rId8"/>
    <p:sldId id="565" r:id="rId9"/>
    <p:sldId id="472" r:id="rId10"/>
    <p:sldId id="566" r:id="rId11"/>
    <p:sldId id="567" r:id="rId12"/>
    <p:sldId id="568" r:id="rId13"/>
    <p:sldId id="569" r:id="rId14"/>
    <p:sldId id="570" r:id="rId15"/>
    <p:sldId id="571" r:id="rId16"/>
    <p:sldId id="572" r:id="rId17"/>
    <p:sldId id="573" r:id="rId18"/>
    <p:sldId id="574" r:id="rId19"/>
    <p:sldId id="576" r:id="rId20"/>
    <p:sldId id="575" r:id="rId21"/>
    <p:sldId id="577" r:id="rId22"/>
    <p:sldId id="578" r:id="rId23"/>
    <p:sldId id="579" r:id="rId24"/>
    <p:sldId id="580" r:id="rId25"/>
    <p:sldId id="582" r:id="rId26"/>
    <p:sldId id="581" r:id="rId27"/>
    <p:sldId id="471" r:id="rId28"/>
    <p:sldId id="603" r:id="rId29"/>
    <p:sldId id="604" r:id="rId30"/>
    <p:sldId id="605" r:id="rId31"/>
    <p:sldId id="606" r:id="rId32"/>
    <p:sldId id="607" r:id="rId33"/>
    <p:sldId id="608" r:id="rId34"/>
    <p:sldId id="609" r:id="rId35"/>
    <p:sldId id="610" r:id="rId36"/>
    <p:sldId id="611" r:id="rId37"/>
    <p:sldId id="612" r:id="rId38"/>
    <p:sldId id="613" r:id="rId39"/>
    <p:sldId id="614" r:id="rId40"/>
    <p:sldId id="615" r:id="rId41"/>
    <p:sldId id="616" r:id="rId42"/>
    <p:sldId id="617" r:id="rId43"/>
    <p:sldId id="618" r:id="rId44"/>
    <p:sldId id="619" r:id="rId45"/>
    <p:sldId id="620" r:id="rId46"/>
    <p:sldId id="621" r:id="rId47"/>
    <p:sldId id="622" r:id="rId48"/>
    <p:sldId id="623" r:id="rId49"/>
    <p:sldId id="624" r:id="rId50"/>
    <p:sldId id="625" r:id="rId51"/>
    <p:sldId id="626" r:id="rId52"/>
    <p:sldId id="627" r:id="rId53"/>
    <p:sldId id="628" r:id="rId54"/>
    <p:sldId id="466" r:id="rId55"/>
    <p:sldId id="457" r:id="rId56"/>
    <p:sldId id="458" r:id="rId57"/>
    <p:sldId id="554" r:id="rId58"/>
    <p:sldId id="360" r:id="rId59"/>
    <p:sldId id="629" r:id="rId60"/>
    <p:sldId id="463" r:id="rId61"/>
    <p:sldId id="495" r:id="rId62"/>
    <p:sldId id="496" r:id="rId63"/>
    <p:sldId id="529" r:id="rId64"/>
    <p:sldId id="550" r:id="rId65"/>
    <p:sldId id="553" r:id="rId66"/>
    <p:sldId id="551" r:id="rId67"/>
    <p:sldId id="478" r:id="rId68"/>
    <p:sldId id="587" r:id="rId69"/>
    <p:sldId id="493" r:id="rId70"/>
    <p:sldId id="630" r:id="rId71"/>
    <p:sldId id="639" r:id="rId72"/>
    <p:sldId id="640" r:id="rId73"/>
    <p:sldId id="641" r:id="rId74"/>
    <p:sldId id="633" r:id="rId75"/>
    <p:sldId id="634" r:id="rId76"/>
    <p:sldId id="635" r:id="rId77"/>
    <p:sldId id="636" r:id="rId78"/>
    <p:sldId id="637" r:id="rId79"/>
    <p:sldId id="559" r:id="rId80"/>
    <p:sldId id="631" r:id="rId81"/>
    <p:sldId id="632" r:id="rId82"/>
    <p:sldId id="638" r:id="rId83"/>
    <p:sldId id="498" r:id="rId84"/>
    <p:sldId id="590" r:id="rId85"/>
    <p:sldId id="591" r:id="rId86"/>
    <p:sldId id="467" r:id="rId87"/>
    <p:sldId id="409" r:id="rId88"/>
    <p:sldId id="410" r:id="rId89"/>
    <p:sldId id="411" r:id="rId90"/>
    <p:sldId id="469" r:id="rId91"/>
    <p:sldId id="372" r:id="rId92"/>
    <p:sldId id="542" r:id="rId93"/>
    <p:sldId id="543" r:id="rId94"/>
    <p:sldId id="468" r:id="rId95"/>
    <p:sldId id="530" r:id="rId96"/>
    <p:sldId id="531" r:id="rId97"/>
    <p:sldId id="594" r:id="rId98"/>
    <p:sldId id="532" r:id="rId99"/>
    <p:sldId id="533" r:id="rId100"/>
    <p:sldId id="534" r:id="rId101"/>
    <p:sldId id="535" r:id="rId102"/>
    <p:sldId id="592" r:id="rId103"/>
    <p:sldId id="537" r:id="rId104"/>
    <p:sldId id="538" r:id="rId105"/>
    <p:sldId id="593" r:id="rId106"/>
    <p:sldId id="539" r:id="rId107"/>
    <p:sldId id="540" r:id="rId108"/>
    <p:sldId id="541" r:id="rId109"/>
    <p:sldId id="502" r:id="rId110"/>
    <p:sldId id="545" r:id="rId111"/>
    <p:sldId id="385" r:id="rId112"/>
    <p:sldId id="546" r:id="rId113"/>
    <p:sldId id="547" r:id="rId114"/>
    <p:sldId id="548" r:id="rId115"/>
    <p:sldId id="549" r:id="rId116"/>
    <p:sldId id="595" r:id="rId117"/>
    <p:sldId id="596" r:id="rId118"/>
    <p:sldId id="597" r:id="rId119"/>
    <p:sldId id="598" r:id="rId120"/>
    <p:sldId id="473" r:id="rId121"/>
    <p:sldId id="453" r:id="rId122"/>
    <p:sldId id="557" r:id="rId123"/>
    <p:sldId id="558" r:id="rId124"/>
    <p:sldId id="474" r:id="rId125"/>
    <p:sldId id="451" r:id="rId126"/>
    <p:sldId id="599" r:id="rId127"/>
    <p:sldId id="642" r:id="rId128"/>
    <p:sldId id="600" r:id="rId129"/>
    <p:sldId id="475" r:id="rId130"/>
    <p:sldId id="439" r:id="rId131"/>
    <p:sldId id="481" r:id="rId132"/>
    <p:sldId id="440" r:id="rId133"/>
    <p:sldId id="601" r:id="rId134"/>
    <p:sldId id="482" r:id="rId135"/>
    <p:sldId id="443" r:id="rId136"/>
    <p:sldId id="483" r:id="rId137"/>
    <p:sldId id="513" r:id="rId138"/>
    <p:sldId id="514" r:id="rId139"/>
    <p:sldId id="515" r:id="rId140"/>
    <p:sldId id="477" r:id="rId14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C1727EE-FF86-4857-BDD3-AD1460B9E476}">
          <p14:sldIdLst>
            <p14:sldId id="589"/>
            <p14:sldId id="560"/>
            <p14:sldId id="561"/>
            <p14:sldId id="562"/>
            <p14:sldId id="563"/>
            <p14:sldId id="602"/>
            <p14:sldId id="565"/>
            <p14:sldId id="472"/>
            <p14:sldId id="566"/>
            <p14:sldId id="567"/>
            <p14:sldId id="568"/>
            <p14:sldId id="569"/>
            <p14:sldId id="570"/>
            <p14:sldId id="571"/>
            <p14:sldId id="572"/>
            <p14:sldId id="573"/>
            <p14:sldId id="574"/>
            <p14:sldId id="576"/>
            <p14:sldId id="575"/>
            <p14:sldId id="577"/>
            <p14:sldId id="578"/>
            <p14:sldId id="579"/>
            <p14:sldId id="580"/>
            <p14:sldId id="582"/>
            <p14:sldId id="581"/>
            <p14:sldId id="471"/>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Lst>
        </p14:section>
        <p14:section name="Section sans titre" id="{628080E0-C3E8-422A-88B4-2BA1742AAD33}">
          <p14:sldIdLst>
            <p14:sldId id="466"/>
            <p14:sldId id="457"/>
            <p14:sldId id="458"/>
            <p14:sldId id="554"/>
            <p14:sldId id="360"/>
            <p14:sldId id="629"/>
            <p14:sldId id="463"/>
            <p14:sldId id="495"/>
            <p14:sldId id="496"/>
            <p14:sldId id="529"/>
            <p14:sldId id="550"/>
            <p14:sldId id="553"/>
            <p14:sldId id="551"/>
            <p14:sldId id="478"/>
            <p14:sldId id="587"/>
          </p14:sldIdLst>
        </p14:section>
        <p14:section name="Section sans titre" id="{0AB58D62-02EC-46AC-9724-DD3E1315E2FA}">
          <p14:sldIdLst>
            <p14:sldId id="493"/>
            <p14:sldId id="630"/>
            <p14:sldId id="639"/>
            <p14:sldId id="640"/>
            <p14:sldId id="641"/>
            <p14:sldId id="633"/>
            <p14:sldId id="634"/>
            <p14:sldId id="635"/>
            <p14:sldId id="636"/>
            <p14:sldId id="637"/>
            <p14:sldId id="559"/>
            <p14:sldId id="631"/>
            <p14:sldId id="632"/>
            <p14:sldId id="638"/>
            <p14:sldId id="498"/>
            <p14:sldId id="590"/>
            <p14:sldId id="591"/>
            <p14:sldId id="467"/>
            <p14:sldId id="409"/>
            <p14:sldId id="410"/>
            <p14:sldId id="411"/>
            <p14:sldId id="469"/>
            <p14:sldId id="372"/>
            <p14:sldId id="542"/>
            <p14:sldId id="543"/>
            <p14:sldId id="468"/>
            <p14:sldId id="530"/>
            <p14:sldId id="531"/>
            <p14:sldId id="594"/>
            <p14:sldId id="532"/>
            <p14:sldId id="533"/>
            <p14:sldId id="534"/>
            <p14:sldId id="535"/>
            <p14:sldId id="592"/>
            <p14:sldId id="537"/>
            <p14:sldId id="538"/>
            <p14:sldId id="593"/>
            <p14:sldId id="539"/>
            <p14:sldId id="540"/>
            <p14:sldId id="541"/>
            <p14:sldId id="502"/>
            <p14:sldId id="545"/>
            <p14:sldId id="385"/>
            <p14:sldId id="546"/>
            <p14:sldId id="547"/>
            <p14:sldId id="548"/>
            <p14:sldId id="549"/>
            <p14:sldId id="595"/>
            <p14:sldId id="596"/>
            <p14:sldId id="597"/>
            <p14:sldId id="598"/>
            <p14:sldId id="473"/>
            <p14:sldId id="453"/>
            <p14:sldId id="557"/>
            <p14:sldId id="558"/>
            <p14:sldId id="474"/>
            <p14:sldId id="451"/>
            <p14:sldId id="599"/>
            <p14:sldId id="642"/>
            <p14:sldId id="600"/>
            <p14:sldId id="475"/>
            <p14:sldId id="439"/>
            <p14:sldId id="481"/>
            <p14:sldId id="440"/>
            <p14:sldId id="601"/>
            <p14:sldId id="482"/>
            <p14:sldId id="443"/>
            <p14:sldId id="483"/>
            <p14:sldId id="513"/>
            <p14:sldId id="514"/>
            <p14:sldId id="515"/>
            <p14:sldId id="4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du" initials="pd" lastIdx="1" clrIdx="0">
    <p:extLst>
      <p:ext uri="{19B8F6BF-5375-455C-9EA6-DF929625EA0E}">
        <p15:presenceInfo xmlns:p15="http://schemas.microsoft.com/office/powerpoint/2012/main" userId="6ccee152e913e6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24" autoAdjust="0"/>
  </p:normalViewPr>
  <p:slideViewPr>
    <p:cSldViewPr>
      <p:cViewPr varScale="1">
        <p:scale>
          <a:sx n="68" d="100"/>
          <a:sy n="68" d="100"/>
        </p:scale>
        <p:origin x="1434" y="60"/>
      </p:cViewPr>
      <p:guideLst>
        <p:guide orient="horz" pos="2160"/>
        <p:guide pos="2880"/>
      </p:guideLst>
    </p:cSldViewPr>
  </p:slideViewPr>
  <p:outlineViewPr>
    <p:cViewPr>
      <p:scale>
        <a:sx n="33" d="100"/>
        <a:sy n="33" d="100"/>
      </p:scale>
      <p:origin x="0" y="14195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68A07E6-18A3-41D7-ADDD-3991D2D89EF9}" type="datetimeFigureOut">
              <a:rPr lang="fr-FR" smtClean="0"/>
              <a:pPr/>
              <a:t>22/11/2022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6C1AAC0-7E03-4394-91CE-0681BC3DA0FD}" type="slidenum">
              <a:rPr lang="fr-FR" smtClean="0"/>
              <a:pPr/>
              <a:t>‹N°›</a:t>
            </a:fld>
            <a:endParaRPr lang="fr-FR"/>
          </a:p>
        </p:txBody>
      </p:sp>
    </p:spTree>
    <p:extLst>
      <p:ext uri="{BB962C8B-B14F-4D97-AF65-F5344CB8AC3E}">
        <p14:creationId xmlns:p14="http://schemas.microsoft.com/office/powerpoint/2010/main" val="302988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30" name="Date Placeholder 29"/>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68DB6A73-DE7E-4F11-B796-1F5CE4E9EA4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505200" y="1498602"/>
            <a:ext cx="5257800" cy="3298825"/>
          </a:xfrm>
        </p:spPr>
        <p:txBody>
          <a:bodyPr rtlCol="0">
            <a:normAutofit/>
          </a:bodyPr>
          <a:lstStyle>
            <a:lvl1pPr>
              <a:lnSpc>
                <a:spcPct val="90000"/>
              </a:lnSpc>
              <a:defRPr sz="4051" cap="none" baseline="0"/>
            </a:lvl1pPr>
          </a:lstStyle>
          <a:p>
            <a:pPr rtl="0"/>
            <a:r>
              <a:rPr lang="fr-FR" noProof="0"/>
              <a:t>Modifiez le style du titre</a:t>
            </a:r>
          </a:p>
        </p:txBody>
      </p:sp>
      <p:sp>
        <p:nvSpPr>
          <p:cNvPr id="3" name="Sous-titre 2"/>
          <p:cNvSpPr>
            <a:spLocks noGrp="1"/>
          </p:cNvSpPr>
          <p:nvPr>
            <p:ph type="subTitle" idx="1"/>
          </p:nvPr>
        </p:nvSpPr>
        <p:spPr>
          <a:xfrm>
            <a:off x="3505200" y="4927600"/>
            <a:ext cx="5257800" cy="1244600"/>
          </a:xfrm>
        </p:spPr>
        <p:txBody>
          <a:bodyPr rtlCol="0">
            <a:normAutofit/>
          </a:bodyPr>
          <a:lstStyle>
            <a:lvl1pPr marL="0" indent="0" algn="l">
              <a:spcBef>
                <a:spcPts val="0"/>
              </a:spcBef>
              <a:buNone/>
              <a:defRPr sz="2101" b="0">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pPr rtl="0"/>
            <a:r>
              <a:rPr lang="fr-FR" noProof="0"/>
              <a:t>Modifiez le style des sous-titres du masque</a:t>
            </a:r>
          </a:p>
        </p:txBody>
      </p:sp>
    </p:spTree>
    <p:extLst>
      <p:ext uri="{BB962C8B-B14F-4D97-AF65-F5344CB8AC3E}">
        <p14:creationId xmlns:p14="http://schemas.microsoft.com/office/powerpoint/2010/main" val="164752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r>
              <a:rPr lang="fr-FR" noProof="0"/>
              <a:t>20 novembre 2021</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AG 2021</a:t>
            </a:r>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325533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4445000"/>
            <a:ext cx="5257800" cy="1930400"/>
          </a:xfrm>
        </p:spPr>
        <p:txBody>
          <a:bodyPr rtlCol="0" anchor="t">
            <a:normAutofit/>
          </a:bodyPr>
          <a:lstStyle>
            <a:lvl1pPr algn="l">
              <a:defRPr sz="4051" b="0" cap="none" baseline="0"/>
            </a:lvl1pPr>
          </a:lstStyle>
          <a:p>
            <a:pPr rtl="0"/>
            <a:r>
              <a:rPr lang="fr-FR" noProof="0"/>
              <a:t>Modifiez le style du titre</a:t>
            </a:r>
          </a:p>
        </p:txBody>
      </p:sp>
      <p:sp>
        <p:nvSpPr>
          <p:cNvPr id="3" name="Espace réservé du texte 2"/>
          <p:cNvSpPr>
            <a:spLocks noGrp="1"/>
          </p:cNvSpPr>
          <p:nvPr>
            <p:ph type="body" idx="1" hasCustomPrompt="1"/>
          </p:nvPr>
        </p:nvSpPr>
        <p:spPr>
          <a:xfrm>
            <a:off x="609600" y="3124201"/>
            <a:ext cx="5257800" cy="1296987"/>
          </a:xfrm>
        </p:spPr>
        <p:txBody>
          <a:bodyPr rtlCol="0" anchor="b">
            <a:normAutofit/>
          </a:bodyPr>
          <a:lstStyle>
            <a:lvl1pPr marL="0" indent="0">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rtl="0"/>
            <a:r>
              <a:rPr lang="fr-FR" noProof="0"/>
              <a:t>Modifiez les styles du texte du masque</a:t>
            </a:r>
          </a:p>
        </p:txBody>
      </p:sp>
    </p:spTree>
    <p:extLst>
      <p:ext uri="{BB962C8B-B14F-4D97-AF65-F5344CB8AC3E}">
        <p14:creationId xmlns:p14="http://schemas.microsoft.com/office/powerpoint/2010/main" val="3172052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838200" y="1701800"/>
            <a:ext cx="3733800" cy="4470400"/>
          </a:xfrm>
        </p:spPr>
        <p:txBody>
          <a:bodyPr rtlCol="0">
            <a:normAutofit/>
          </a:bodyPr>
          <a:lstStyle>
            <a:lvl1pPr>
              <a:defRPr sz="1800"/>
            </a:lvl1pPr>
            <a:lvl2pPr>
              <a:defRPr sz="1500"/>
            </a:lvl2pPr>
            <a:lvl3pPr>
              <a:defRPr sz="1350"/>
            </a:lvl3pPr>
            <a:lvl4pPr>
              <a:defRPr sz="1350"/>
            </a:lvl4pPr>
            <a:lvl5pPr marL="1508898">
              <a:defRPr sz="1350"/>
            </a:lvl5pPr>
            <a:lvl6pPr marL="1280277" indent="0">
              <a:buNone/>
              <a:defRPr sz="1350"/>
            </a:lvl6pPr>
            <a:lvl7pPr marL="1508898">
              <a:defRPr sz="1350"/>
            </a:lvl7pPr>
            <a:lvl8pPr marL="1508898">
              <a:defRPr sz="1350"/>
            </a:lvl8pPr>
            <a:lvl9pPr marL="1508898">
              <a:defRPr sz="135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4724400" y="1701800"/>
            <a:ext cx="3733800" cy="4470400"/>
          </a:xfrm>
        </p:spPr>
        <p:txBody>
          <a:bodyPr rtlCol="0">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r>
              <a:rPr lang="fr-FR" noProof="0"/>
              <a:t>20 novembre 2021</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a:t>AG 2021</a:t>
            </a:r>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2887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841249" y="1608836"/>
            <a:ext cx="3730752" cy="512064"/>
          </a:xfrm>
        </p:spPr>
        <p:txBody>
          <a:bodyPr rtlCol="0"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838200" y="2209800"/>
            <a:ext cx="3733800" cy="3962400"/>
          </a:xfrm>
        </p:spPr>
        <p:txBody>
          <a:bodyPr rtlCol="0">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4727448" y="1608836"/>
            <a:ext cx="3730752" cy="512064"/>
          </a:xfrm>
        </p:spPr>
        <p:txBody>
          <a:bodyPr rtlCol="0"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4724400" y="2209800"/>
            <a:ext cx="3733800" cy="3962400"/>
          </a:xfrm>
        </p:spPr>
        <p:txBody>
          <a:bodyPr rtlCol="0">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r>
              <a:rPr lang="fr-FR" noProof="0"/>
              <a:t>20 novembre 2021</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a:t>AG 2021</a:t>
            </a:r>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9979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r>
              <a:rPr lang="fr-FR" noProof="0"/>
              <a:t>20 novembre 2021</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a:t>AG 2021</a:t>
            </a:r>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60243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r>
              <a:rPr lang="fr-FR" noProof="0"/>
              <a:t>20 novembre 2021</a:t>
            </a:r>
            <a:endParaRPr lang="fr-FR" noProof="0" dirty="0"/>
          </a:p>
        </p:txBody>
      </p:sp>
      <p:sp>
        <p:nvSpPr>
          <p:cNvPr id="3" name="Espace réservé du pied de page 2"/>
          <p:cNvSpPr>
            <a:spLocks noGrp="1"/>
          </p:cNvSpPr>
          <p:nvPr>
            <p:ph type="ftr" sz="quarter" idx="11"/>
          </p:nvPr>
        </p:nvSpPr>
        <p:spPr/>
        <p:txBody>
          <a:bodyPr rtlCol="0"/>
          <a:lstStyle/>
          <a:p>
            <a:pPr rtl="0"/>
            <a:r>
              <a:rPr lang="fr-FR" noProof="0"/>
              <a:t>AG 2021</a:t>
            </a:r>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422859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lang="fr-FR" sz="1350" noProof="0" dirty="0"/>
          </a:p>
        </p:txBody>
      </p:sp>
      <p:sp>
        <p:nvSpPr>
          <p:cNvPr id="2" name="Titre 1"/>
          <p:cNvSpPr>
            <a:spLocks noGrp="1"/>
          </p:cNvSpPr>
          <p:nvPr>
            <p:ph type="title"/>
          </p:nvPr>
        </p:nvSpPr>
        <p:spPr>
          <a:xfrm>
            <a:off x="228601" y="1701800"/>
            <a:ext cx="2514600" cy="2844800"/>
          </a:xfrm>
        </p:spPr>
        <p:txBody>
          <a:bodyPr rtlCol="0" anchor="b">
            <a:normAutofit/>
          </a:bodyPr>
          <a:lstStyle>
            <a:lvl1pPr algn="l">
              <a:defRPr sz="1500" b="1"/>
            </a:lvl1pPr>
          </a:lstStyle>
          <a:p>
            <a:pPr rtl="0"/>
            <a:r>
              <a:rPr lang="fr-FR" noProof="0"/>
              <a:t>Modifiez le style du titre</a:t>
            </a:r>
          </a:p>
        </p:txBody>
      </p:sp>
      <p:sp>
        <p:nvSpPr>
          <p:cNvPr id="4" name="Espace réservé du texte 3"/>
          <p:cNvSpPr>
            <a:spLocks noGrp="1"/>
          </p:cNvSpPr>
          <p:nvPr>
            <p:ph type="body" sz="half" idx="2" hasCustomPrompt="1"/>
          </p:nvPr>
        </p:nvSpPr>
        <p:spPr>
          <a:xfrm>
            <a:off x="228601" y="4648200"/>
            <a:ext cx="2514600" cy="1727200"/>
          </a:xfrm>
        </p:spPr>
        <p:txBody>
          <a:bodyPr rtlCol="0">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rtl="0"/>
            <a:r>
              <a:rPr lang="fr-FR" noProof="0"/>
              <a:t>Modifiez les styles du texte du masque</a:t>
            </a:r>
          </a:p>
        </p:txBody>
      </p:sp>
      <p:sp>
        <p:nvSpPr>
          <p:cNvPr id="3" name="Espace réservé du contenu 2"/>
          <p:cNvSpPr>
            <a:spLocks noGrp="1"/>
          </p:cNvSpPr>
          <p:nvPr>
            <p:ph idx="1" hasCustomPrompt="1"/>
          </p:nvPr>
        </p:nvSpPr>
        <p:spPr>
          <a:xfrm>
            <a:off x="3352800" y="482600"/>
            <a:ext cx="5105400" cy="5892800"/>
          </a:xfrm>
        </p:spPr>
        <p:txBody>
          <a:bodyPr rtlCol="0">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r>
              <a:rPr lang="fr-FR" noProof="0"/>
              <a:t>20 novembre 2021</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a:t>AG 2021</a:t>
            </a:r>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56042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lang="fr-FR" sz="1350" noProof="0" dirty="0"/>
          </a:p>
        </p:txBody>
      </p:sp>
      <p:sp>
        <p:nvSpPr>
          <p:cNvPr id="2" name="Titre 1"/>
          <p:cNvSpPr>
            <a:spLocks noGrp="1"/>
          </p:cNvSpPr>
          <p:nvPr>
            <p:ph type="title"/>
          </p:nvPr>
        </p:nvSpPr>
        <p:spPr>
          <a:xfrm>
            <a:off x="1828800" y="4800600"/>
            <a:ext cx="5486400" cy="762000"/>
          </a:xfrm>
        </p:spPr>
        <p:txBody>
          <a:bodyPr rtlCol="0" anchor="b">
            <a:normAutofit/>
          </a:bodyPr>
          <a:lstStyle>
            <a:lvl1pPr algn="l">
              <a:defRPr sz="1500" b="1"/>
            </a:lvl1pPr>
          </a:lstStyle>
          <a:p>
            <a:pPr rtl="0"/>
            <a:r>
              <a:rPr lang="fr-FR" noProof="0"/>
              <a:t>Modifiez le style du titre</a:t>
            </a:r>
          </a:p>
        </p:txBody>
      </p:sp>
      <p:sp>
        <p:nvSpPr>
          <p:cNvPr id="3" name="Espace réservé d’image 2" descr="Espace réservé vide pour ajouter une image. Cliquez sur l’espace réservé et sélectionnez l’image à ajouter."/>
          <p:cNvSpPr>
            <a:spLocks noGrp="1"/>
          </p:cNvSpPr>
          <p:nvPr>
            <p:ph type="pic" idx="1" hasCustomPrompt="1"/>
          </p:nvPr>
        </p:nvSpPr>
        <p:spPr>
          <a:xfrm>
            <a:off x="1828800" y="279402"/>
            <a:ext cx="5486400" cy="4448175"/>
          </a:xfrm>
        </p:spPr>
        <p:txBody>
          <a:bodyPr rtlCol="0">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pPr rtl="0"/>
            <a:r>
              <a:rPr lang="fr-FR" noProof="0" dirty="0"/>
              <a:t>Cliquez sur l’icône pour ajouter une image</a:t>
            </a:r>
          </a:p>
        </p:txBody>
      </p:sp>
      <p:sp>
        <p:nvSpPr>
          <p:cNvPr id="4" name="Espace réservé du texte 3"/>
          <p:cNvSpPr>
            <a:spLocks noGrp="1"/>
          </p:cNvSpPr>
          <p:nvPr>
            <p:ph type="body" sz="half" idx="2" hasCustomPrompt="1"/>
          </p:nvPr>
        </p:nvSpPr>
        <p:spPr>
          <a:xfrm>
            <a:off x="1828800" y="5562600"/>
            <a:ext cx="5486400" cy="812800"/>
          </a:xfrm>
        </p:spPr>
        <p:txBody>
          <a:bodyPr rtlCol="0">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r>
              <a:rPr lang="fr-FR" noProof="0"/>
              <a:t>20 novembre 2021</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a:t>AG 2021</a:t>
            </a:r>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379747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r>
              <a:rPr lang="fr-FR" noProof="0"/>
              <a:t>20 novembre 2021</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AG 2021</a:t>
            </a:r>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0315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91400" y="274639"/>
            <a:ext cx="1066800" cy="589756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838200" y="274639"/>
            <a:ext cx="6400800" cy="5897561"/>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r>
              <a:rPr lang="fr-FR" noProof="0"/>
              <a:t>20 novembre 2021</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AG 2021</a:t>
            </a:r>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974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Date Placeholder 3"/>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6A73-DE7E-4F11-B796-1F5CE4E9EA4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Date Placeholder 6"/>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Date Placeholder 2"/>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DB6A73-DE7E-4F11-B796-1F5CE4E9EA41}"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Date Placeholder 4"/>
          <p:cNvSpPr>
            <a:spLocks noGrp="1"/>
          </p:cNvSpPr>
          <p:nvPr>
            <p:ph type="dt" sz="half" idx="10"/>
          </p:nvPr>
        </p:nvSpPr>
        <p:spPr/>
        <p:txBody>
          <a:bodyPr/>
          <a:lstStyle/>
          <a:p>
            <a:fld id="{846CC3D7-16FA-4552-95F7-56271E71E64B}" type="datetimeFigureOut">
              <a:rPr lang="fr-FR" smtClean="0"/>
              <a:pPr/>
              <a:t>22/11/2022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68DB6A73-DE7E-4F11-B796-1F5CE4E9EA41}" type="slidenum">
              <a:rPr lang="fr-FR" smtClean="0"/>
              <a:pPr/>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bg2">
                <a:lumMod val="60000"/>
                <a:lumOff val="4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6CC3D7-16FA-4552-95F7-56271E71E64B}" type="datetimeFigureOut">
              <a:rPr lang="fr-FR" smtClean="0"/>
              <a:pPr/>
              <a:t>22/11/2022</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DB6A73-DE7E-4F11-B796-1F5CE4E9EA41}" type="slidenum">
              <a:rPr lang="fr-FR" smtClean="0"/>
              <a:pPr/>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lang="fr-FR" sz="1350" noProof="0" dirty="0"/>
          </a:p>
        </p:txBody>
      </p:sp>
      <p:sp>
        <p:nvSpPr>
          <p:cNvPr id="2" name="Espace réservé du titre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baseline="0">
                <a:solidFill>
                  <a:schemeClr val="tx2">
                    <a:lumMod val="65000"/>
                    <a:lumOff val="35000"/>
                  </a:schemeClr>
                </a:solidFill>
              </a:defRPr>
            </a:lvl1pPr>
          </a:lstStyle>
          <a:p>
            <a:pPr rtl="0"/>
            <a:r>
              <a:rPr lang="fr-FR" noProof="0"/>
              <a:t>20 novembre 2021</a:t>
            </a:r>
            <a:endParaRPr lang="fr-FR" noProof="0" dirty="0"/>
          </a:p>
        </p:txBody>
      </p:sp>
      <p:sp>
        <p:nvSpPr>
          <p:cNvPr id="5" name="Espace réservé du pied de page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baseline="0">
                <a:solidFill>
                  <a:schemeClr val="tx2">
                    <a:lumMod val="65000"/>
                    <a:lumOff val="35000"/>
                  </a:schemeClr>
                </a:solidFill>
              </a:defRPr>
            </a:lvl1pPr>
          </a:lstStyle>
          <a:p>
            <a:pPr rtl="0"/>
            <a:r>
              <a:rPr lang="fr-FR" noProof="0"/>
              <a:t>AG 2021</a:t>
            </a:r>
            <a:endParaRPr lang="fr-FR" noProof="0" dirty="0"/>
          </a:p>
        </p:txBody>
      </p:sp>
      <p:sp>
        <p:nvSpPr>
          <p:cNvPr id="6" name="Espace réservé du numéro de diapositive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baseline="0">
                <a:solidFill>
                  <a:schemeClr val="tx2">
                    <a:lumMod val="65000"/>
                    <a:lumOff val="35000"/>
                  </a:schemeClr>
                </a:solidFill>
              </a:defRPr>
            </a:lvl1pPr>
          </a:lstStyle>
          <a:p>
            <a:pPr rtl="0"/>
            <a:fld id="{EB37DED6-D4C7-42EE-AB49-D2E39E64FDE4}" type="slidenum">
              <a:rPr lang="fr-FR" noProof="0" smtClean="0"/>
              <a:pPr/>
              <a:t>‹N°›</a:t>
            </a:fld>
            <a:endParaRPr lang="fr-FR" noProof="0" dirty="0"/>
          </a:p>
        </p:txBody>
      </p:sp>
    </p:spTree>
    <p:extLst>
      <p:ext uri="{BB962C8B-B14F-4D97-AF65-F5344CB8AC3E}">
        <p14:creationId xmlns:p14="http://schemas.microsoft.com/office/powerpoint/2010/main" val="168221828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cd71petanque.net/"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7380" y="1289362"/>
            <a:ext cx="7851648" cy="1995622"/>
          </a:xfrm>
        </p:spPr>
        <p:txBody>
          <a:bodyPr>
            <a:normAutofit fontScale="90000"/>
          </a:bodyPr>
          <a:lstStyle/>
          <a:p>
            <a:pPr algn="ctr"/>
            <a:r>
              <a:rPr lang="fr-FR" dirty="0">
                <a:solidFill>
                  <a:srgbClr val="FF0000"/>
                </a:solidFill>
                <a:latin typeface="Aharoni" panose="02010803020104030203" pitchFamily="2" charset="-79"/>
                <a:cs typeface="Aharoni" panose="02010803020104030203" pitchFamily="2" charset="-79"/>
              </a:rPr>
              <a:t>COMITE DEPARTEMENTAL  DE PETANQUE ET JEU PROVENCAL                                </a:t>
            </a:r>
            <a:br>
              <a:rPr lang="fr-FR" dirty="0">
                <a:solidFill>
                  <a:srgbClr val="FF0000"/>
                </a:solidFill>
                <a:latin typeface="Aharoni" panose="02010803020104030203" pitchFamily="2" charset="-79"/>
                <a:cs typeface="Aharoni" panose="02010803020104030203" pitchFamily="2" charset="-79"/>
              </a:rPr>
            </a:br>
            <a:r>
              <a:rPr lang="fr-FR" dirty="0">
                <a:solidFill>
                  <a:srgbClr val="FF0000"/>
                </a:solidFill>
                <a:latin typeface="Aharoni" panose="02010803020104030203" pitchFamily="2" charset="-79"/>
                <a:cs typeface="Aharoni" panose="02010803020104030203" pitchFamily="2" charset="-79"/>
              </a:rPr>
              <a:t>DE SAONE ET LOIRE         </a:t>
            </a:r>
          </a:p>
        </p:txBody>
      </p:sp>
      <p:sp>
        <p:nvSpPr>
          <p:cNvPr id="3" name="Sous-titre 2"/>
          <p:cNvSpPr>
            <a:spLocks noGrp="1"/>
          </p:cNvSpPr>
          <p:nvPr>
            <p:ph type="subTitle" idx="1"/>
          </p:nvPr>
        </p:nvSpPr>
        <p:spPr>
          <a:xfrm>
            <a:off x="986902" y="2728156"/>
            <a:ext cx="7346900" cy="3861172"/>
          </a:xfrm>
        </p:spPr>
        <p:txBody>
          <a:bodyPr>
            <a:noAutofit/>
          </a:bodyPr>
          <a:lstStyle/>
          <a:p>
            <a:pPr algn="ctr"/>
            <a:r>
              <a:rPr lang="fr-FR" sz="3600" dirty="0"/>
              <a:t> </a:t>
            </a:r>
          </a:p>
          <a:p>
            <a:pPr algn="ctr"/>
            <a:r>
              <a:rPr lang="fr-FR" sz="4400" dirty="0"/>
              <a:t> Assemblée </a:t>
            </a:r>
            <a:r>
              <a:rPr lang="fr-FR" sz="4400" dirty="0">
                <a:latin typeface="Aharoni" panose="02010803020104030203" pitchFamily="2" charset="-79"/>
                <a:cs typeface="Aharoni" panose="02010803020104030203" pitchFamily="2" charset="-79"/>
              </a:rPr>
              <a:t>Générale </a:t>
            </a:r>
            <a:r>
              <a:rPr lang="fr-FR" sz="4400" dirty="0"/>
              <a:t> 2022  </a:t>
            </a:r>
          </a:p>
          <a:p>
            <a:pPr algn="ctr"/>
            <a:r>
              <a:rPr lang="fr-FR" sz="3500" dirty="0"/>
              <a:t>    LE 19 </a:t>
            </a:r>
            <a:r>
              <a:rPr lang="fr-FR" sz="3500" dirty="0">
                <a:latin typeface="Aharoni" panose="02010803020104030203" pitchFamily="2" charset="-79"/>
                <a:cs typeface="Aharoni" panose="02010803020104030203" pitchFamily="2" charset="-79"/>
              </a:rPr>
              <a:t>NOVEMBRE</a:t>
            </a:r>
            <a:r>
              <a:rPr lang="fr-FR" sz="3500" dirty="0"/>
              <a:t> 2022</a:t>
            </a:r>
          </a:p>
          <a:p>
            <a:pPr algn="ctr"/>
            <a:r>
              <a:rPr lang="fr-FR" sz="3500" dirty="0"/>
              <a:t>AUTUN      14  Heures</a:t>
            </a:r>
          </a:p>
        </p:txBody>
      </p:sp>
      <p:pic>
        <p:nvPicPr>
          <p:cNvPr id="5" name="Audio 4">
            <a:hlinkClick r:id="" action="ppaction://media"/>
            <a:extLst>
              <a:ext uri="{FF2B5EF4-FFF2-40B4-BE49-F238E27FC236}">
                <a16:creationId xmlns:a16="http://schemas.microsoft.com/office/drawing/2014/main" id="{FAD90E89-B633-4E76-8AD6-1305E568FC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71568306"/>
      </p:ext>
    </p:extLst>
  </p:cSld>
  <p:clrMapOvr>
    <a:masterClrMapping/>
  </p:clrMapOvr>
  <mc:AlternateContent xmlns:mc="http://schemas.openxmlformats.org/markup-compatibility/2006" xmlns:p14="http://schemas.microsoft.com/office/powerpoint/2010/main">
    <mc:Choice Requires="p14">
      <p:transition spd="slow" p14:dur="800" advTm="2087">
        <p:circle/>
        <p:sndAc>
          <p:stSnd>
            <p:snd r:embed="rId4" name="applause.wav"/>
          </p:stSnd>
        </p:sndAc>
      </p:transition>
    </mc:Choice>
    <mc:Fallback xmlns="">
      <p:transition spd="slow" advTm="2087">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78DAD7-2970-4397-BFF8-2AF1E30E7A77}"/>
              </a:ext>
            </a:extLst>
          </p:cNvPr>
          <p:cNvSpPr>
            <a:spLocks noGrp="1"/>
          </p:cNvSpPr>
          <p:nvPr>
            <p:ph idx="1"/>
          </p:nvPr>
        </p:nvSpPr>
        <p:spPr>
          <a:xfrm>
            <a:off x="467544" y="1124744"/>
            <a:ext cx="8435280" cy="5919936"/>
          </a:xfrm>
        </p:spPr>
        <p:txBody>
          <a:bodyPr>
            <a:norm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Nous voici réuni une nouvelle fois pour échanger sur notre discipline, je peux voir dans vos yeux ce regard naturellement pétillant lorsque nous parlons de pétanque, mais néanmoins avec un voile empreint de tristesse, car nous sommes bien obligés de constater que tout n’est pas toujours rose aussi bien sur vos concours que sur les manifestations départementales.</a:t>
            </a:r>
          </a:p>
        </p:txBody>
      </p:sp>
    </p:spTree>
    <p:extLst>
      <p:ext uri="{BB962C8B-B14F-4D97-AF65-F5344CB8AC3E}">
        <p14:creationId xmlns:p14="http://schemas.microsoft.com/office/powerpoint/2010/main" val="131939070"/>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7/14</a:t>
            </a:r>
          </a:p>
        </p:txBody>
      </p:sp>
      <p:sp>
        <p:nvSpPr>
          <p:cNvPr id="3" name="Espace réservé du contenu 2"/>
          <p:cNvSpPr>
            <a:spLocks noGrp="1"/>
          </p:cNvSpPr>
          <p:nvPr>
            <p:ph idx="1"/>
          </p:nvPr>
        </p:nvSpPr>
        <p:spPr>
          <a:xfrm>
            <a:off x="457200" y="1847088"/>
            <a:ext cx="8229600" cy="4750264"/>
          </a:xfrm>
        </p:spPr>
        <p:txBody>
          <a:bodyPr>
            <a:normAutofit/>
          </a:bodyPr>
          <a:lstStyle/>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Trophée des Pépites, Trophée des Elites</a:t>
            </a:r>
          </a:p>
          <a:p>
            <a:pPr algn="ctr">
              <a:lnSpc>
                <a:spcPct val="115000"/>
              </a:lnSpc>
              <a:spcAft>
                <a:spcPts val="1000"/>
              </a:spcAft>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
        <p:nvSpPr>
          <p:cNvPr id="5" name="ZoneTexte 4">
            <a:extLst>
              <a:ext uri="{FF2B5EF4-FFF2-40B4-BE49-F238E27FC236}">
                <a16:creationId xmlns:a16="http://schemas.microsoft.com/office/drawing/2014/main" id="{593CA1C0-37CC-422C-83F1-7AD1E81ADE2A}"/>
              </a:ext>
            </a:extLst>
          </p:cNvPr>
          <p:cNvSpPr txBox="1"/>
          <p:nvPr/>
        </p:nvSpPr>
        <p:spPr>
          <a:xfrm>
            <a:off x="457200" y="1716400"/>
            <a:ext cx="7931224" cy="4880952"/>
          </a:xfrm>
          <a:prstGeom prst="rect">
            <a:avLst/>
          </a:prstGeom>
          <a:noFill/>
        </p:spPr>
        <p:txBody>
          <a:bodyPr wrap="square">
            <a:spAutoFit/>
          </a:bodyPr>
          <a:lstStyle/>
          <a:p>
            <a:pPr marR="0" lvl="0" algn="l" defTabSz="914400" rtl="0" eaLnBrk="1" fontAlgn="auto" latinLnBrk="0" hangingPunct="1">
              <a:lnSpc>
                <a:spcPct val="115000"/>
              </a:lnSpc>
              <a:spcBef>
                <a:spcPct val="20000"/>
              </a:spcBef>
              <a:spcAft>
                <a:spcPts val="1000"/>
              </a:spcAft>
              <a:buClr>
                <a:srgbClr val="0BD0D9"/>
              </a:buClr>
              <a:buSzPct val="95000"/>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74320" marR="0" lvl="0" indent="-274320" algn="just" defTabSz="914400" rtl="0" eaLnBrk="1" fontAlgn="auto" latinLnBrk="0" hangingPunct="1">
              <a:lnSpc>
                <a:spcPct val="115000"/>
              </a:lnSpc>
              <a:spcBef>
                <a:spcPct val="20000"/>
              </a:spcBef>
              <a:spcAft>
                <a:spcPts val="1000"/>
              </a:spcAft>
              <a:buClr>
                <a:srgbClr val="0BD0D9"/>
              </a:buClr>
              <a:buSzPct val="95000"/>
              <a:buFont typeface="Wingdings 2"/>
              <a:buChar char=""/>
              <a:tabLst/>
              <a:defRPr/>
            </a:pP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Deux de nos jeunes du CD71 (Bastien </a:t>
            </a:r>
            <a:r>
              <a:rPr kumimoji="0" lang="fr-FR"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Cortier</a:t>
            </a: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et </a:t>
            </a:r>
            <a:r>
              <a:rPr kumimoji="0" lang="fr-FR"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Leny</a:t>
            </a: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Milei</a:t>
            </a: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ont été retenus pour participer au Trophée des Pépites qui a eu lieu à Douai  dans l’équipe représentant la BFC, la sélection s’était déroulée auparavant à St Florentin. </a:t>
            </a:r>
          </a:p>
          <a:p>
            <a:pPr marL="274320" marR="0" lvl="0" indent="-274320" algn="just" defTabSz="914400" rtl="0" eaLnBrk="1" fontAlgn="auto" latinLnBrk="0" hangingPunct="1">
              <a:lnSpc>
                <a:spcPct val="115000"/>
              </a:lnSpc>
              <a:spcBef>
                <a:spcPct val="20000"/>
              </a:spcBef>
              <a:spcAft>
                <a:spcPts val="1000"/>
              </a:spcAft>
              <a:buClr>
                <a:srgbClr val="0BD0D9"/>
              </a:buClr>
              <a:buSzPct val="95000"/>
              <a:buFont typeface="Wingdings 2"/>
              <a:buChar char=""/>
              <a:tabLst/>
              <a:defRPr/>
            </a:pP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Cette équipe a terminé 13ème sur 20 et notons la performance de </a:t>
            </a:r>
            <a:r>
              <a:rPr kumimoji="0" lang="fr-FR"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Leny</a:t>
            </a: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Milei</a:t>
            </a: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qui termine deuxième de l’épreuve de tir de précision </a:t>
            </a:r>
          </a:p>
        </p:txBody>
      </p:sp>
    </p:spTree>
    <p:extLst>
      <p:ext uri="{BB962C8B-B14F-4D97-AF65-F5344CB8AC3E}">
        <p14:creationId xmlns:p14="http://schemas.microsoft.com/office/powerpoint/2010/main" val="386352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E9228-F141-734D-FD41-913752E43414}"/>
              </a:ext>
            </a:extLst>
          </p:cNvPr>
          <p:cNvSpPr>
            <a:spLocks noGrp="1"/>
          </p:cNvSpPr>
          <p:nvPr>
            <p:ph type="title"/>
          </p:nvPr>
        </p:nvSpPr>
        <p:spPr>
          <a:xfrm>
            <a:off x="457200" y="404664"/>
            <a:ext cx="8229600" cy="1143000"/>
          </a:xfrm>
        </p:spPr>
        <p:txBody>
          <a:bodyPr>
            <a:normAutofit fontScale="90000"/>
          </a:bodyPr>
          <a:lstStyle/>
          <a:p>
            <a:pPr algn="ctr"/>
            <a:r>
              <a:rPr kumimoji="0" lang="fr-FR" sz="4500" b="0" i="0" u="none" strike="noStrike" kern="1200" cap="none" spc="0" normalizeH="0" baseline="0" noProof="0" dirty="0">
                <a:ln>
                  <a:noFill/>
                </a:ln>
                <a:solidFill>
                  <a:srgbClr val="04617B"/>
                </a:solidFill>
                <a:effectLst/>
                <a:uLnTx/>
                <a:uFillTx/>
                <a:latin typeface="Calibri"/>
                <a:ea typeface="+mj-ea"/>
                <a:cs typeface="+mj-cs"/>
              </a:rPr>
              <a:t>COMMISSION JEUNES ET</a:t>
            </a:r>
            <a:br>
              <a:rPr kumimoji="0" lang="fr-FR" sz="4500" b="0" i="0" u="none" strike="noStrike" kern="1200" cap="none" spc="0" normalizeH="0" baseline="0" noProof="0" dirty="0">
                <a:ln>
                  <a:noFill/>
                </a:ln>
                <a:solidFill>
                  <a:srgbClr val="04617B"/>
                </a:solidFill>
                <a:effectLst/>
                <a:uLnTx/>
                <a:uFillTx/>
                <a:latin typeface="Calibri"/>
                <a:ea typeface="+mj-ea"/>
                <a:cs typeface="+mj-cs"/>
              </a:rPr>
            </a:br>
            <a:r>
              <a:rPr kumimoji="0" lang="fr-FR" sz="4500" b="0" i="0" u="none" strike="noStrike" kern="1200" cap="none" spc="0" normalizeH="0" baseline="0" noProof="0" dirty="0">
                <a:ln>
                  <a:noFill/>
                </a:ln>
                <a:solidFill>
                  <a:srgbClr val="04617B"/>
                </a:solidFill>
                <a:effectLst/>
                <a:uLnTx/>
                <a:uFillTx/>
                <a:latin typeface="Calibri"/>
                <a:ea typeface="+mj-ea"/>
                <a:cs typeface="+mj-cs"/>
              </a:rPr>
              <a:t> EDUCATEURS 8/14</a:t>
            </a:r>
            <a:endParaRPr lang="fr-FR" dirty="0"/>
          </a:p>
        </p:txBody>
      </p:sp>
      <p:sp>
        <p:nvSpPr>
          <p:cNvPr id="3" name="Espace réservé du contenu 2">
            <a:extLst>
              <a:ext uri="{FF2B5EF4-FFF2-40B4-BE49-F238E27FC236}">
                <a16:creationId xmlns:a16="http://schemas.microsoft.com/office/drawing/2014/main" id="{A68B2F50-1717-6632-24E9-84C55A77CBFF}"/>
              </a:ext>
            </a:extLst>
          </p:cNvPr>
          <p:cNvSpPr>
            <a:spLocks noGrp="1"/>
          </p:cNvSpPr>
          <p:nvPr>
            <p:ph idx="1"/>
          </p:nvPr>
        </p:nvSpPr>
        <p:spPr>
          <a:xfrm>
            <a:off x="457200" y="1935480"/>
            <a:ext cx="8435280" cy="4733880"/>
          </a:xfrm>
        </p:spPr>
        <p:txBody>
          <a:bodyPr>
            <a:normAutofit/>
          </a:bodyPr>
          <a:lstStyle/>
          <a:p>
            <a:r>
              <a:rPr kumimoji="0" lang="fr-F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Pour terminer ce palmarès, saluons la très belle 5ème  place au championnat national des clubs de l’équipe composée par l’entente des clubs de Macon et Paray le monial (Yann Rodes, Leo Berland, Bastien </a:t>
            </a:r>
            <a:r>
              <a:rPr kumimoji="0" lang="fr-FR"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Cortier</a:t>
            </a:r>
            <a:r>
              <a:rPr kumimoji="0" lang="fr-F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Séverin </a:t>
            </a:r>
            <a:r>
              <a:rPr kumimoji="0" lang="fr-FR"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Misticone</a:t>
            </a:r>
            <a:r>
              <a:rPr kumimoji="0" lang="fr-F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et Maxime </a:t>
            </a:r>
            <a:r>
              <a:rPr kumimoji="0" lang="fr-FR"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Fleurieau</a:t>
            </a:r>
            <a:r>
              <a:rPr kumimoji="0" lang="fr-F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sans oublier leurs coachs Sloane </a:t>
            </a:r>
            <a:r>
              <a:rPr kumimoji="0" lang="fr-FR"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Patissier</a:t>
            </a:r>
            <a:r>
              <a:rPr kumimoji="0" lang="fr-F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et Philippe Gosselin.  (une seule rencontre perdue contre les futurs vice-champions de France)  Un grand Bravo à tous </a:t>
            </a:r>
          </a:p>
          <a:p>
            <a:endParaRPr lang="fr-FR" sz="3200" dirty="0"/>
          </a:p>
        </p:txBody>
      </p:sp>
    </p:spTree>
    <p:extLst>
      <p:ext uri="{BB962C8B-B14F-4D97-AF65-F5344CB8AC3E}">
        <p14:creationId xmlns:p14="http://schemas.microsoft.com/office/powerpoint/2010/main" val="506142266"/>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9/14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
        <p:nvSpPr>
          <p:cNvPr id="5" name="ZoneTexte 4">
            <a:extLst>
              <a:ext uri="{FF2B5EF4-FFF2-40B4-BE49-F238E27FC236}">
                <a16:creationId xmlns:a16="http://schemas.microsoft.com/office/drawing/2014/main" id="{593CA1C0-37CC-422C-83F1-7AD1E81ADE2A}"/>
              </a:ext>
            </a:extLst>
          </p:cNvPr>
          <p:cNvSpPr txBox="1"/>
          <p:nvPr/>
        </p:nvSpPr>
        <p:spPr>
          <a:xfrm>
            <a:off x="457200" y="2000596"/>
            <a:ext cx="8229600" cy="4715202"/>
          </a:xfrm>
          <a:prstGeom prst="rect">
            <a:avLst/>
          </a:prstGeom>
          <a:noFill/>
        </p:spPr>
        <p:txBody>
          <a:bodyPr wrap="square">
            <a:spAutoFit/>
          </a:bodyPr>
          <a:lstStyle/>
          <a:p>
            <a:pPr algn="ctr">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Projet 2023 </a:t>
            </a:r>
          </a:p>
          <a:p>
            <a:pPr algn="just">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Il nous faut, comme dit précédemment, réorganiser  la commission jeune,  je tiens à remercier les personnes qui ont déjà accepté d’intégrer celle-ci, si d’autres personnes souhaitent nous rejoindre et s’impliquer dans l’avenir des jeunes et donc de notre discipline,  nous les accueillerons avec plaisir.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94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10/14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
        <p:nvSpPr>
          <p:cNvPr id="5" name="ZoneTexte 4">
            <a:extLst>
              <a:ext uri="{FF2B5EF4-FFF2-40B4-BE49-F238E27FC236}">
                <a16:creationId xmlns:a16="http://schemas.microsoft.com/office/drawing/2014/main" id="{593CA1C0-37CC-422C-83F1-7AD1E81ADE2A}"/>
              </a:ext>
            </a:extLst>
          </p:cNvPr>
          <p:cNvSpPr txBox="1"/>
          <p:nvPr/>
        </p:nvSpPr>
        <p:spPr>
          <a:xfrm>
            <a:off x="457200" y="2276872"/>
            <a:ext cx="7499176" cy="4841005"/>
          </a:xfrm>
          <a:prstGeom prst="rect">
            <a:avLst/>
          </a:prstGeom>
          <a:noFill/>
        </p:spPr>
        <p:txBody>
          <a:bodyPr wrap="square">
            <a:spAutoFit/>
          </a:bodyPr>
          <a:lstStyle/>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Compétitions à prévoir : Championnats départementaux (avec en 2023 </a:t>
            </a:r>
            <a:r>
              <a:rPr lang="fr-FR" sz="2800" b="1" dirty="0" err="1">
                <a:effectLst/>
                <a:latin typeface="Times New Roman" panose="02020603050405020304" pitchFamily="18" charset="0"/>
                <a:ea typeface="Calibri" panose="020F0502020204030204" pitchFamily="34" charset="0"/>
                <a:cs typeface="Times New Roman" panose="02020603050405020304" pitchFamily="18" charset="0"/>
              </a:rPr>
              <a:t>chpt</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tir de précision junior) </a:t>
            </a:r>
          </a:p>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CDC jeunes Attention en 2023,  3 Catégories Minimes, Cadets et juniors </a:t>
            </a:r>
          </a:p>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Revoir le  mode de sélection pour qualifier nos jeunes à l‘étape régionale du Trophée des Pépites. </a:t>
            </a:r>
          </a:p>
          <a:p>
            <a:pPr>
              <a:lnSpc>
                <a:spcPct val="115000"/>
              </a:lnSpc>
              <a:spcAft>
                <a:spcPts val="10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94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33E9A-0FDB-F0CF-CD69-2B212B0CDC60}"/>
              </a:ext>
            </a:extLst>
          </p:cNvPr>
          <p:cNvSpPr>
            <a:spLocks noGrp="1"/>
          </p:cNvSpPr>
          <p:nvPr>
            <p:ph type="title"/>
          </p:nvPr>
        </p:nvSpPr>
        <p:spPr/>
        <p:txBody>
          <a:bodyPr>
            <a:normAutofit fontScale="90000"/>
          </a:bodyPr>
          <a:lstStyle/>
          <a:p>
            <a:pPr algn="ctr"/>
            <a:r>
              <a:rPr kumimoji="0" lang="fr-FR" sz="4500" b="0" i="0" u="none" strike="noStrike" kern="1200" cap="none" spc="0" normalizeH="0" baseline="0" noProof="0" dirty="0">
                <a:ln>
                  <a:noFill/>
                </a:ln>
                <a:solidFill>
                  <a:srgbClr val="04617B"/>
                </a:solidFill>
                <a:effectLst/>
                <a:uLnTx/>
                <a:uFillTx/>
                <a:latin typeface="Calibri"/>
                <a:ea typeface="+mj-ea"/>
                <a:cs typeface="+mj-cs"/>
              </a:rPr>
              <a:t>COMMISSION JEUNES ET</a:t>
            </a:r>
            <a:br>
              <a:rPr kumimoji="0" lang="fr-FR" sz="4500" b="0" i="0" u="none" strike="noStrike" kern="1200" cap="none" spc="0" normalizeH="0" baseline="0" noProof="0" dirty="0">
                <a:ln>
                  <a:noFill/>
                </a:ln>
                <a:solidFill>
                  <a:srgbClr val="04617B"/>
                </a:solidFill>
                <a:effectLst/>
                <a:uLnTx/>
                <a:uFillTx/>
                <a:latin typeface="Calibri"/>
                <a:ea typeface="+mj-ea"/>
                <a:cs typeface="+mj-cs"/>
              </a:rPr>
            </a:br>
            <a:r>
              <a:rPr kumimoji="0" lang="fr-FR" sz="4500" b="0" i="0" u="none" strike="noStrike" kern="1200" cap="none" spc="0" normalizeH="0" baseline="0" noProof="0" dirty="0">
                <a:ln>
                  <a:noFill/>
                </a:ln>
                <a:solidFill>
                  <a:srgbClr val="04617B"/>
                </a:solidFill>
                <a:effectLst/>
                <a:uLnTx/>
                <a:uFillTx/>
                <a:latin typeface="Calibri"/>
                <a:ea typeface="+mj-ea"/>
                <a:cs typeface="+mj-cs"/>
              </a:rPr>
              <a:t> EDUCATEURS 11/14</a:t>
            </a:r>
            <a:endParaRPr lang="fr-FR" dirty="0"/>
          </a:p>
        </p:txBody>
      </p:sp>
      <p:sp>
        <p:nvSpPr>
          <p:cNvPr id="3" name="Espace réservé du contenu 2">
            <a:extLst>
              <a:ext uri="{FF2B5EF4-FFF2-40B4-BE49-F238E27FC236}">
                <a16:creationId xmlns:a16="http://schemas.microsoft.com/office/drawing/2014/main" id="{FFBC7C17-32A1-F09B-C2EE-892F7F5EE9E5}"/>
              </a:ext>
            </a:extLst>
          </p:cNvPr>
          <p:cNvSpPr>
            <a:spLocks noGrp="1"/>
          </p:cNvSpPr>
          <p:nvPr>
            <p:ph idx="1"/>
          </p:nvPr>
        </p:nvSpPr>
        <p:spPr/>
        <p:txBody>
          <a:bodyPr>
            <a:normAutofit/>
          </a:bodyPr>
          <a:lstStyle/>
          <a:p>
            <a:pPr algn="just">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Nationaux jeunes de Chalon Sur Saône avec en 2023 une nouveauté avec l’ajout d’un National Junior. </a:t>
            </a:r>
          </a:p>
          <a:p>
            <a:pPr algn="just">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La commission devra aussi proposer de nouvelles compétitions avec l’aide des clubs nous nous devons de permettre à nos jeunes de jouer plus souvent.</a:t>
            </a:r>
            <a:endParaRPr lang="fr-FR" sz="3200" dirty="0"/>
          </a:p>
        </p:txBody>
      </p:sp>
    </p:spTree>
    <p:extLst>
      <p:ext uri="{BB962C8B-B14F-4D97-AF65-F5344CB8AC3E}">
        <p14:creationId xmlns:p14="http://schemas.microsoft.com/office/powerpoint/2010/main" val="3058720894"/>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12/14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
        <p:nvSpPr>
          <p:cNvPr id="5" name="ZoneTexte 4">
            <a:extLst>
              <a:ext uri="{FF2B5EF4-FFF2-40B4-BE49-F238E27FC236}">
                <a16:creationId xmlns:a16="http://schemas.microsoft.com/office/drawing/2014/main" id="{593CA1C0-37CC-422C-83F1-7AD1E81ADE2A}"/>
              </a:ext>
            </a:extLst>
          </p:cNvPr>
          <p:cNvSpPr txBox="1"/>
          <p:nvPr/>
        </p:nvSpPr>
        <p:spPr>
          <a:xfrm>
            <a:off x="457200" y="1847088"/>
            <a:ext cx="8229600" cy="4629537"/>
          </a:xfrm>
          <a:prstGeom prst="rect">
            <a:avLst/>
          </a:prstGeom>
          <a:noFill/>
        </p:spPr>
        <p:txBody>
          <a:bodyPr wrap="square">
            <a:spAutoFit/>
          </a:bodyPr>
          <a:lstStyle/>
          <a:p>
            <a:pPr>
              <a:lnSpc>
                <a:spcPct val="115000"/>
              </a:lnSpc>
              <a:spcAft>
                <a:spcPts val="1000"/>
              </a:spcAft>
            </a:pPr>
            <a:r>
              <a:rPr lang="fr-FR" sz="2800" b="1" u="sng" dirty="0">
                <a:effectLst/>
                <a:latin typeface="Times New Roman" panose="02020603050405020304" pitchFamily="18" charset="0"/>
                <a:ea typeface="Calibri" panose="020F0502020204030204" pitchFamily="34" charset="0"/>
                <a:cs typeface="Times New Roman" panose="02020603050405020304" pitchFamily="18" charset="0"/>
              </a:rPr>
              <a:t>Formation tronc commun.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3600" dirty="0">
                <a:effectLst/>
                <a:latin typeface="Calibri" panose="020F0502020204030204" pitchFamily="34" charset="0"/>
                <a:ea typeface="Calibri" panose="020F0502020204030204" pitchFamily="34" charset="0"/>
                <a:cs typeface="Times New Roman" panose="02020603050405020304" pitchFamily="18" charset="0"/>
              </a:rPr>
              <a:t>Félicitations à tous les candidats ayant obtenu le tronc commun initiateurs en 2022. </a:t>
            </a:r>
          </a:p>
          <a:p>
            <a:pPr>
              <a:lnSpc>
                <a:spcPct val="115000"/>
              </a:lnSpc>
              <a:spcAft>
                <a:spcPts val="1000"/>
              </a:spcAft>
            </a:pPr>
            <a:r>
              <a:rPr lang="fr-FR" sz="3600" dirty="0">
                <a:effectLst/>
                <a:latin typeface="Calibri" panose="020F0502020204030204" pitchFamily="34" charset="0"/>
                <a:ea typeface="Calibri" panose="020F0502020204030204" pitchFamily="34" charset="0"/>
                <a:cs typeface="Times New Roman" panose="02020603050405020304" pitchFamily="18" charset="0"/>
              </a:rPr>
              <a:t>Une nouvelle formation avec examen aura lieu le 4 décembre, 6 personnes du CD71 y participeront </a:t>
            </a:r>
          </a:p>
        </p:txBody>
      </p:sp>
    </p:spTree>
    <p:extLst>
      <p:ext uri="{BB962C8B-B14F-4D97-AF65-F5344CB8AC3E}">
        <p14:creationId xmlns:p14="http://schemas.microsoft.com/office/powerpoint/2010/main" val="3192713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96" y="373030"/>
            <a:ext cx="8229600" cy="1143000"/>
          </a:xfrm>
        </p:spPr>
        <p:txBody>
          <a:bodyPr>
            <a:normAutofit fontScale="90000"/>
          </a:bodyPr>
          <a:lstStyle/>
          <a:p>
            <a:pPr algn="ctr"/>
            <a:r>
              <a:rPr lang="fr-FR" dirty="0"/>
              <a:t>COMMISSION JEUNES ET EDUCATEURS 13/14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
        <p:nvSpPr>
          <p:cNvPr id="5" name="ZoneTexte 4">
            <a:extLst>
              <a:ext uri="{FF2B5EF4-FFF2-40B4-BE49-F238E27FC236}">
                <a16:creationId xmlns:a16="http://schemas.microsoft.com/office/drawing/2014/main" id="{593CA1C0-37CC-422C-83F1-7AD1E81ADE2A}"/>
              </a:ext>
            </a:extLst>
          </p:cNvPr>
          <p:cNvSpPr txBox="1"/>
          <p:nvPr/>
        </p:nvSpPr>
        <p:spPr>
          <a:xfrm>
            <a:off x="453396" y="1414205"/>
            <a:ext cx="8229600" cy="5412379"/>
          </a:xfrm>
          <a:prstGeom prst="rect">
            <a:avLst/>
          </a:prstGeom>
          <a:noFill/>
        </p:spPr>
        <p:txBody>
          <a:bodyPr wrap="square">
            <a:spAutoFit/>
          </a:bodyPr>
          <a:lstStyle/>
          <a:p>
            <a:pPr>
              <a:lnSpc>
                <a:spcPct val="115000"/>
              </a:lnSpc>
              <a:spcAft>
                <a:spcPts val="1000"/>
              </a:spcAft>
            </a:pPr>
            <a:r>
              <a:rPr lang="fr-FR" sz="3200" b="1" u="sng" dirty="0">
                <a:effectLst/>
                <a:latin typeface="Times New Roman" panose="02020603050405020304" pitchFamily="18" charset="0"/>
                <a:ea typeface="Calibri" panose="020F0502020204030204" pitchFamily="34" charset="0"/>
                <a:cs typeface="Times New Roman" panose="02020603050405020304" pitchFamily="18" charset="0"/>
              </a:rPr>
              <a:t>Formation BF1</a:t>
            </a:r>
          </a:p>
          <a:p>
            <a:pPr>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Félicitations également à toutes les personnes ayant obtenu leur BF1 éducateurs en 2022 </a:t>
            </a:r>
          </a:p>
          <a:p>
            <a:pPr>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Une formation aura lieu les 14 et 15 janvier 2023,  pour ceux qui ne sont pas encore inscrits, il est possible de le faire avant le 1er décembre aussi bien pour l’obtention du BF1 que le recyclage. Si besoin nous restons à votre disposition. </a:t>
            </a:r>
          </a:p>
        </p:txBody>
      </p:sp>
    </p:spTree>
    <p:extLst>
      <p:ext uri="{BB962C8B-B14F-4D97-AF65-F5344CB8AC3E}">
        <p14:creationId xmlns:p14="http://schemas.microsoft.com/office/powerpoint/2010/main" val="100369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650" y="260648"/>
            <a:ext cx="8229600" cy="1143000"/>
          </a:xfrm>
        </p:spPr>
        <p:txBody>
          <a:bodyPr>
            <a:normAutofit fontScale="90000"/>
          </a:bodyPr>
          <a:lstStyle/>
          <a:p>
            <a:pPr algn="ctr"/>
            <a:r>
              <a:rPr lang="fr-FR" dirty="0"/>
              <a:t>COMMISSION JEUNES ET EDUCATEURS 14/14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
        <p:nvSpPr>
          <p:cNvPr id="5" name="ZoneTexte 4">
            <a:extLst>
              <a:ext uri="{FF2B5EF4-FFF2-40B4-BE49-F238E27FC236}">
                <a16:creationId xmlns:a16="http://schemas.microsoft.com/office/drawing/2014/main" id="{593CA1C0-37CC-422C-83F1-7AD1E81ADE2A}"/>
              </a:ext>
            </a:extLst>
          </p:cNvPr>
          <p:cNvSpPr txBox="1"/>
          <p:nvPr/>
        </p:nvSpPr>
        <p:spPr>
          <a:xfrm>
            <a:off x="457200" y="1403648"/>
            <a:ext cx="8229600" cy="5224122"/>
          </a:xfrm>
          <a:prstGeom prst="rect">
            <a:avLst/>
          </a:prstGeom>
          <a:noFill/>
        </p:spPr>
        <p:txBody>
          <a:bodyPr wrap="square">
            <a:spAutoFit/>
          </a:bodyPr>
          <a:lstStyle/>
          <a:p>
            <a:pPr>
              <a:lnSpc>
                <a:spcPct val="115000"/>
              </a:lnSpc>
              <a:spcAft>
                <a:spcPts val="1000"/>
              </a:spcAft>
            </a:pPr>
            <a:r>
              <a:rPr lang="fr-FR" sz="3000" b="1" dirty="0">
                <a:effectLst/>
                <a:latin typeface="Calibri" panose="020F0502020204030204" pitchFamily="34" charset="0"/>
                <a:ea typeface="Calibri" panose="020F0502020204030204" pitchFamily="34" charset="0"/>
                <a:cs typeface="Times New Roman" panose="02020603050405020304" pitchFamily="18" charset="0"/>
              </a:rPr>
              <a:t>Labellisation 2023-2024 : </a:t>
            </a:r>
          </a:p>
          <a:p>
            <a:pPr algn="just">
              <a:lnSpc>
                <a:spcPct val="115000"/>
              </a:lnSpc>
              <a:spcAft>
                <a:spcPts val="1000"/>
              </a:spcAft>
            </a:pPr>
            <a:r>
              <a:rPr lang="fr-FR" sz="3000" b="1" dirty="0">
                <a:effectLst/>
                <a:latin typeface="Calibri" panose="020F0502020204030204" pitchFamily="34" charset="0"/>
                <a:ea typeface="Calibri" panose="020F0502020204030204" pitchFamily="34" charset="0"/>
                <a:cs typeface="Times New Roman" panose="02020603050405020304" pitchFamily="18" charset="0"/>
              </a:rPr>
              <a:t>La fédération va procéder à une nouvelle campagne de labellisation des écoles de pétanque pour la période 2023 et 2024, 9 dossiers ont été déposés pour le CD71. </a:t>
            </a:r>
          </a:p>
          <a:p>
            <a:pPr algn="just">
              <a:lnSpc>
                <a:spcPct val="115000"/>
              </a:lnSpc>
              <a:spcAft>
                <a:spcPts val="1000"/>
              </a:spcAft>
            </a:pPr>
            <a:r>
              <a:rPr lang="fr-FR" sz="3000" b="1" dirty="0">
                <a:effectLst/>
                <a:latin typeface="Calibri" panose="020F0502020204030204" pitchFamily="34" charset="0"/>
                <a:ea typeface="Calibri" panose="020F0502020204030204" pitchFamily="34" charset="0"/>
                <a:cs typeface="Times New Roman" panose="02020603050405020304" pitchFamily="18" charset="0"/>
              </a:rPr>
              <a:t>Merci de votre attention et je vous souhaite à tous une bonne année 2023 sous le signe de la jeunesse. </a:t>
            </a:r>
          </a:p>
          <a:p>
            <a:pPr algn="ctr">
              <a:lnSpc>
                <a:spcPct val="115000"/>
              </a:lnSpc>
              <a:spcAft>
                <a:spcPts val="1000"/>
              </a:spcAft>
            </a:pPr>
            <a:r>
              <a:rPr lang="fr-FR" sz="3000" b="1" dirty="0">
                <a:effectLst/>
                <a:latin typeface="Calibri" panose="020F0502020204030204" pitchFamily="34" charset="0"/>
                <a:ea typeface="Calibri" panose="020F0502020204030204" pitchFamily="34" charset="0"/>
                <a:cs typeface="Times New Roman" panose="02020603050405020304" pitchFamily="18" charset="0"/>
              </a:rPr>
              <a:t>Commission Jeunes et Educateurs</a:t>
            </a:r>
          </a:p>
        </p:txBody>
      </p:sp>
    </p:spTree>
    <p:extLst>
      <p:ext uri="{BB962C8B-B14F-4D97-AF65-F5344CB8AC3E}">
        <p14:creationId xmlns:p14="http://schemas.microsoft.com/office/powerpoint/2010/main" val="370827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COMMISSION VETERANS</a:t>
            </a:r>
          </a:p>
        </p:txBody>
      </p:sp>
      <p:pic>
        <p:nvPicPr>
          <p:cNvPr id="4" name="Espace réservé du contenu 3" descr="téléchargement.png"/>
          <p:cNvPicPr>
            <a:picLocks noGrp="1" noChangeAspect="1"/>
          </p:cNvPicPr>
          <p:nvPr>
            <p:ph idx="1"/>
          </p:nvPr>
        </p:nvPicPr>
        <p:blipFill>
          <a:blip r:embed="rId2" cstate="print"/>
          <a:stretch>
            <a:fillRect/>
          </a:stretch>
        </p:blipFill>
        <p:spPr>
          <a:xfrm>
            <a:off x="2555776" y="2525434"/>
            <a:ext cx="4176464" cy="3310234"/>
          </a:xfrm>
        </p:spPr>
      </p:pic>
    </p:spTree>
    <p:extLst>
      <p:ext uri="{BB962C8B-B14F-4D97-AF65-F5344CB8AC3E}">
        <p14:creationId xmlns:p14="http://schemas.microsoft.com/office/powerpoint/2010/main" val="4187350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064" y="188640"/>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a:bodyPr>
          <a:lstStyle/>
          <a:p>
            <a:pPr indent="179705" algn="just">
              <a:lnSpc>
                <a:spcPct val="115000"/>
              </a:lnSpc>
              <a:spcAft>
                <a:spcPts val="800"/>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En cette fin d’année, la Commission tient à honorer la constance des joueuses et des joueurs vétérans ; alors que pendant l’intermède sanitaire se décimait l’effectif des licenciés, seule la catégorie des « anciens » a tenu le cap. Après le chaos de 2020, le Comité avait perdu 1200 licenciés ; il en manque encore plus de 500 pour revenir à l’effectif de 2019, mais seule la catégorie vétérans, avec néanmoins une chute de 130 licences en 2020, a rejoint son effectif de 2019 qui était de 1533 licences. </a:t>
            </a:r>
            <a:endParaRPr lang="fr-FR"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5542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7D831E-CB54-40C9-BD00-766DF2967EAC}"/>
              </a:ext>
            </a:extLst>
          </p:cNvPr>
          <p:cNvSpPr>
            <a:spLocks noGrp="1"/>
          </p:cNvSpPr>
          <p:nvPr>
            <p:ph idx="1"/>
          </p:nvPr>
        </p:nvSpPr>
        <p:spPr>
          <a:xfrm>
            <a:off x="354360" y="980728"/>
            <a:ext cx="8435280" cy="5544616"/>
          </a:xfrm>
        </p:spPr>
        <p:txBody>
          <a:bodyPr>
            <a:normAutofit/>
          </a:bodyPr>
          <a:lstStyle/>
          <a:p>
            <a:pPr algn="just">
              <a:lnSpc>
                <a:spcPct val="115000"/>
              </a:lnSpc>
              <a:spcAft>
                <a:spcPts val="1000"/>
              </a:spcAft>
            </a:pPr>
            <a:r>
              <a:rPr lang="fr-FR" sz="3600" dirty="0">
                <a:effectLst/>
                <a:latin typeface="Calibri" panose="020F0502020204030204" pitchFamily="34" charset="0"/>
                <a:ea typeface="Calibri" panose="020F0502020204030204" pitchFamily="34" charset="0"/>
                <a:cs typeface="Times New Roman" panose="02020603050405020304" pitchFamily="18" charset="0"/>
              </a:rPr>
              <a:t>L’année 2022 a été une année où nous avons ressenti un vrai redémarrage de la pétanque. Nous avons encore une baisse de licenciés par suite de l’année Covid. Mais si chacun prend son rôle à cœur, les clubs comme le comité devront réaliser des prouesses pour rattraper notre perte</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50941026"/>
      </p:ext>
    </p:extLst>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58"/>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23528" y="1124142"/>
            <a:ext cx="8229600" cy="5526360"/>
          </a:xfrm>
        </p:spPr>
        <p:txBody>
          <a:bodyPr>
            <a:normAutofit/>
          </a:bodyPr>
          <a:lstStyle/>
          <a:p>
            <a:pPr indent="179705" algn="just">
              <a:lnSpc>
                <a:spcPct val="107000"/>
              </a:lnSpc>
              <a:spcBef>
                <a:spcPts val="285"/>
              </a:spcBef>
              <a:spcAft>
                <a:spcPts val="285"/>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En 2022, la catégorie vétérans compte 1537 licences, représentant 43 % de l’effectif global du Comité de S &amp; L.</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80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Elle est composée de 213 femmes et de 1324 hommes.</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570"/>
              </a:spcBef>
              <a:spcAft>
                <a:spcPts val="57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Elle aura disposé cette année pour son activité :</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23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De 50 concours organisés par 20 clubs.</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23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Du championnat de S &amp; L.</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23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Du championnat des clubs.</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80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Du Régional vétéran.</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Bef>
                <a:spcPts val="285"/>
              </a:spcBef>
              <a:spcAft>
                <a:spcPts val="285"/>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Du Festival vétéran.</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FR" sz="24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Festival et Régional sont organisés par la Commission Vétérans et le Comité de S &amp; L.</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174701"/>
      </p:ext>
    </p:extLst>
  </p:cSld>
  <p:clrMapOvr>
    <a:masterClrMapping/>
  </p:clrMapOvr>
  <p:transition spd="med">
    <p:pull/>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277"/>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a:bodyPr>
          <a:lstStyle/>
          <a:p>
            <a:pPr algn="just">
              <a:lnSpc>
                <a:spcPct val="115000"/>
              </a:lnSpc>
              <a:spcBef>
                <a:spcPts val="285"/>
              </a:spcBef>
              <a:spcAft>
                <a:spcPts val="285"/>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a:t>
            </a: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Le championnat de S &amp; L : organisé par l’AP Chalon.</a:t>
            </a:r>
            <a:endParaRPr lang="fr-FR"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Bef>
                <a:spcPts val="285"/>
              </a:spcBef>
              <a:spcAft>
                <a:spcPts val="285"/>
              </a:spcAft>
            </a:pP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L’équipe Autunoise de Christian Brioude, Daniel Marchand, Thierry </a:t>
            </a:r>
            <a:r>
              <a:rPr lang="fr-FR" sz="32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Moret</a:t>
            </a: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est championne de S &amp; L et se qualifie au </a:t>
            </a:r>
            <a:r>
              <a:rPr lang="fr-FR" sz="32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chpt</a:t>
            </a: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de France, en battant en finale l’équipe de </a:t>
            </a:r>
            <a:r>
              <a:rPr lang="fr-FR" sz="32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Rozelay</a:t>
            </a: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de Jean Paul </a:t>
            </a:r>
            <a:r>
              <a:rPr lang="fr-FR" sz="32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Bassy</a:t>
            </a: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Philippe </a:t>
            </a:r>
            <a:r>
              <a:rPr lang="fr-FR" sz="32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Pagani</a:t>
            </a:r>
            <a:r>
              <a:rPr lang="fr-FR" sz="32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Emmanuel </a:t>
            </a:r>
            <a:r>
              <a:rPr lang="fr-FR" sz="32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Roppa</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a:t>
            </a:r>
            <a:endParaRPr lang="fr-FR"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4338795"/>
      </p:ext>
    </p:extLst>
  </p:cSld>
  <p:clrMapOvr>
    <a:masterClrMapping/>
  </p:clrMapOvr>
  <p:transition spd="med">
    <p:pull/>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a:bodyPr>
          <a:lstStyle/>
          <a:p>
            <a:pPr indent="179705" algn="just">
              <a:lnSpc>
                <a:spcPct val="115000"/>
              </a:lnSpc>
              <a:spcBef>
                <a:spcPts val="285"/>
              </a:spcBef>
              <a:spcAft>
                <a:spcPts val="285"/>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Deux autres équipes de S &amp; L, qualifiées par ce championnat de S &amp; L, se retrouvaient en finale du Championnat Régional : Autun et St Loup de Varennes.</a:t>
            </a:r>
            <a:endParaRPr lang="fr-FR"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800"/>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L’équipe d’Autun de Frédéric Anglade, Bruno </a:t>
            </a:r>
            <a:r>
              <a:rPr lang="fr-FR" sz="28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Litaudon</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Christian </a:t>
            </a:r>
            <a:r>
              <a:rPr lang="fr-FR" sz="28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Maugras</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est sacrée championne de la Région BFC, et se qualifie au </a:t>
            </a:r>
            <a:r>
              <a:rPr lang="fr-FR" sz="28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chpt</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de France, en battant en finale l’équipe de St Loup de Charles </a:t>
            </a:r>
            <a:r>
              <a:rPr lang="fr-FR" sz="28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Bouhot</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Gérard </a:t>
            </a:r>
            <a:r>
              <a:rPr lang="fr-FR" sz="28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Figaroli</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Diego </a:t>
            </a:r>
            <a:r>
              <a:rPr lang="fr-FR" sz="28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Mazzéo</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a:t>
            </a:r>
            <a:endParaRPr lang="fr-FR"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40781"/>
      </p:ext>
    </p:extLst>
  </p:cSld>
  <p:clrMapOvr>
    <a:masterClrMapping/>
  </p:clrMapOvr>
  <p:transition spd="med">
    <p:pull/>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064" y="188640"/>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496944" cy="5265712"/>
          </a:xfrm>
        </p:spPr>
        <p:txBody>
          <a:bodyPr>
            <a:normAutofit/>
          </a:bodyPr>
          <a:lstStyle/>
          <a:p>
            <a:pPr indent="179705" algn="just">
              <a:lnSpc>
                <a:spcPct val="115000"/>
              </a:lnSpc>
              <a:spcAft>
                <a:spcPts val="800"/>
              </a:spcAft>
            </a:pPr>
            <a:r>
              <a:rPr lang="fr-FR" sz="36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Au Championnat de France, à Ax les Thermes, l’équipe Brioude, Marchand, </a:t>
            </a:r>
            <a:r>
              <a:rPr lang="fr-FR" sz="36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Moret</a:t>
            </a:r>
            <a:r>
              <a:rPr lang="fr-FR" sz="36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s’incline en 32</a:t>
            </a:r>
            <a:r>
              <a:rPr lang="fr-FR" sz="3600" b="1" baseline="300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a:t>
            </a:r>
            <a:r>
              <a:rPr lang="fr-FR" sz="36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de finale, tandis que l’équipe de Anglade, </a:t>
            </a:r>
            <a:r>
              <a:rPr lang="fr-FR" sz="36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Litaudon</a:t>
            </a:r>
            <a:r>
              <a:rPr lang="fr-FR" sz="36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a:t>
            </a:r>
            <a:r>
              <a:rPr lang="fr-FR" sz="3600" b="1"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Maugras</a:t>
            </a:r>
            <a:r>
              <a:rPr lang="fr-FR" sz="36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perd en 1/4 de finale, en ratant d’un rien sa qualification pour la demi-finale</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fr-FR" dirty="0"/>
          </a:p>
        </p:txBody>
      </p:sp>
    </p:spTree>
    <p:extLst>
      <p:ext uri="{BB962C8B-B14F-4D97-AF65-F5344CB8AC3E}">
        <p14:creationId xmlns:p14="http://schemas.microsoft.com/office/powerpoint/2010/main" val="998866062"/>
      </p:ext>
    </p:extLst>
  </p:cSld>
  <p:clrMapOvr>
    <a:masterClrMapping/>
  </p:clrMapOvr>
  <p:transition spd="slow">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lnSpcReduction="10000"/>
          </a:bodyPr>
          <a:lstStyle/>
          <a:p>
            <a:pPr algn="just">
              <a:lnSpc>
                <a:spcPct val="107000"/>
              </a:lnSpc>
              <a:spcBef>
                <a:spcPts val="570"/>
              </a:spcBef>
              <a:spcAft>
                <a:spcPts val="800"/>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Le championnat des clubs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Bef>
                <a:spcPts val="570"/>
              </a:spcBef>
              <a:spcAft>
                <a:spcPts val="57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109 équipes vétérans ont participé, réparties en 4 divisions.</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En 1ère division, AP Autun 1 est championne de S &amp; L en disposant de AP Chalon 1  en finale départementale.</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Bef>
                <a:spcPts val="285"/>
              </a:spcBef>
              <a:spcAft>
                <a:spcPts val="285"/>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Elle se qualifie pour la finale régionale à </a:t>
            </a:r>
            <a:r>
              <a:rPr lang="fr-FR" sz="2800"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Fenay</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mais échoue contre Auxerre pour une qualification au CNC de St Pierre les Elbeuf.</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07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Jean Louis vous donnera le palmarès complet des équipes vétérans du CDC.</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fr-FR" dirty="0"/>
          </a:p>
        </p:txBody>
      </p:sp>
    </p:spTree>
    <p:extLst>
      <p:ext uri="{BB962C8B-B14F-4D97-AF65-F5344CB8AC3E}">
        <p14:creationId xmlns:p14="http://schemas.microsoft.com/office/powerpoint/2010/main" val="730586420"/>
      </p:ext>
    </p:extLst>
  </p:cSld>
  <p:clrMapOvr>
    <a:masterClrMapping/>
  </p:clrMapOvr>
  <p:transition spd="slow">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fontScale="92500" lnSpcReduction="10000"/>
          </a:bodyPr>
          <a:lstStyle/>
          <a:p>
            <a:pPr algn="just">
              <a:lnSpc>
                <a:spcPct val="115000"/>
              </a:lnSpc>
              <a:spcAft>
                <a:spcPts val="800"/>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Le Régional de Chalon sur Saône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Bef>
                <a:spcPts val="285"/>
              </a:spcBef>
              <a:spcAft>
                <a:spcPts val="285"/>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Pour sa 2</a:t>
            </a:r>
            <a:r>
              <a:rPr lang="fr-FR" sz="2800" baseline="300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édition, il a rassemblé 118 équipes, avec la présence des champions de France vétérans, et bon nombre d’équipes extérieures à la région BFC. Des aménagements seront faits pour que les points de ravitaillement (buvette et casse-croûte) retardent leur départ le soir.</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Finalistes : Bernard </a:t>
            </a:r>
            <a:r>
              <a:rPr lang="fr-FR" sz="2800"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Bezin</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Daniel Coulon, Jean Michel Pacaud  (St Marcel)</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Vainqueurs : Frédéric Anglade, Bruno </a:t>
            </a:r>
            <a:r>
              <a:rPr lang="fr-FR" sz="2800"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Litaudon</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Christian </a:t>
            </a:r>
            <a:r>
              <a:rPr lang="fr-FR" sz="2800"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Maugras</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(Autun).</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fr-FR" dirty="0"/>
          </a:p>
        </p:txBody>
      </p:sp>
    </p:spTree>
    <p:extLst>
      <p:ext uri="{BB962C8B-B14F-4D97-AF65-F5344CB8AC3E}">
        <p14:creationId xmlns:p14="http://schemas.microsoft.com/office/powerpoint/2010/main" val="751034817"/>
      </p:ext>
    </p:extLst>
  </p:cSld>
  <p:clrMapOvr>
    <a:masterClrMapping/>
  </p:clrMapOvr>
  <p:transition spd="slow">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fontScale="85000" lnSpcReduction="10000"/>
          </a:bodyPr>
          <a:lstStyle/>
          <a:p>
            <a:pPr algn="ctr">
              <a:lnSpc>
                <a:spcPct val="115000"/>
              </a:lnSpc>
              <a:spcAft>
                <a:spcPts val="800"/>
              </a:spcAft>
            </a:pP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Le Festival Vétérans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244 joueurs ont marqué des points pour une participation à sa phase finale à St Germain du Plain où seulement 32 triplettes étaient inscrites, soit 96 joueuses et joueurs… 40 % seulement des qualifiés se sont intéressés à la finale ! Devons-nous le maintenir ? Sous quelle forme ? Vos suggestions seront les bienvenues et entendues.</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En finale, deux équipes de St Marcel.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Finaliste : l’équipe de Bernard </a:t>
            </a:r>
            <a:r>
              <a:rPr lang="fr-FR" sz="2800"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Bezin</a:t>
            </a: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Daniel Coulon, Jean Michel Pacaud.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Vainqueur : l’équipe de Christian Pasquier, Gilles Rouiller, Dominique Thévenet.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fr-FR" dirty="0"/>
          </a:p>
        </p:txBody>
      </p:sp>
    </p:spTree>
    <p:extLst>
      <p:ext uri="{BB962C8B-B14F-4D97-AF65-F5344CB8AC3E}">
        <p14:creationId xmlns:p14="http://schemas.microsoft.com/office/powerpoint/2010/main" val="3689342972"/>
      </p:ext>
    </p:extLst>
  </p:cSld>
  <p:clrMapOvr>
    <a:masterClrMapping/>
  </p:clrMapOvr>
  <p:transition spd="slow">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229600" cy="5526360"/>
          </a:xfrm>
        </p:spPr>
        <p:txBody>
          <a:bodyPr>
            <a:normAutofit/>
          </a:bodyPr>
          <a:lstStyle/>
          <a:p>
            <a:pPr algn="ctr">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a:t>
            </a:r>
            <a:r>
              <a:rPr lang="fr-FR" sz="2800" b="1"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Le point sur la catégorie vétérans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Après avoir envisagé d’ouvrir la catégorie dès l’âge de 55 ans, la Fédération, attentive aux doléances de beaucoup de Présidents de Comités départementaux et régionaux et de nombreux joueurs, a résolument fixé l’âge d’accès au galon de vétérans à 60 ans.</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Pour être clair, pour disputer les manifestations classées « vétérans » en 2023, il  faudra  être né en 1963 ou avant.</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fr-FR" dirty="0"/>
          </a:p>
        </p:txBody>
      </p:sp>
    </p:spTree>
    <p:extLst>
      <p:ext uri="{BB962C8B-B14F-4D97-AF65-F5344CB8AC3E}">
        <p14:creationId xmlns:p14="http://schemas.microsoft.com/office/powerpoint/2010/main" val="267539398"/>
      </p:ext>
    </p:extLst>
  </p:cSld>
  <p:clrMapOvr>
    <a:masterClrMapping/>
  </p:clrMapOvr>
  <p:transition spd="slow">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pPr algn="ctr"/>
            <a:r>
              <a:rPr lang="fr-FR" dirty="0"/>
              <a:t>COMMISSION VETERANS </a:t>
            </a:r>
          </a:p>
        </p:txBody>
      </p:sp>
      <p:sp>
        <p:nvSpPr>
          <p:cNvPr id="3" name="Espace réservé du contenu 2"/>
          <p:cNvSpPr>
            <a:spLocks noGrp="1"/>
          </p:cNvSpPr>
          <p:nvPr>
            <p:ph idx="1"/>
          </p:nvPr>
        </p:nvSpPr>
        <p:spPr>
          <a:xfrm>
            <a:off x="395536" y="1331640"/>
            <a:ext cx="8496944" cy="5526360"/>
          </a:xfrm>
        </p:spPr>
        <p:txBody>
          <a:bodyPr>
            <a:normAutofit/>
          </a:bodyPr>
          <a:lstStyle/>
          <a:p>
            <a:pPr indent="179705" algn="just">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Mesdames, Messieurs, la Commission vétérans reste à votre écoute et vous souhaite une année 2023 aussi accomplie que celle-ci. Prenez soin de vous, vous les « anciens », qui avez su vous y prendre suffisamment tôt pour être maintenant vétérans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23850" indent="0" algn="just">
              <a:lnSpc>
                <a:spcPct val="115000"/>
              </a:lnSpc>
              <a:spcAft>
                <a:spcPts val="800"/>
              </a:spcAft>
              <a:buNone/>
            </a:pP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r">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  Le Président de la Commission vétérans   </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79705" algn="r">
              <a:lnSpc>
                <a:spcPct val="115000"/>
              </a:lnSpc>
              <a:spcAft>
                <a:spcPts val="800"/>
              </a:spcAft>
            </a:pPr>
            <a:r>
              <a:rPr lang="fr-FR" sz="2800" dirty="0">
                <a:solidFill>
                  <a:srgbClr val="000000"/>
                </a:solidFill>
                <a:effectLst/>
                <a:latin typeface="Calisto MT" panose="02040603050505030304" pitchFamily="18" charset="0"/>
                <a:ea typeface="Calibri" panose="020F0502020204030204" pitchFamily="34" charset="0"/>
                <a:cs typeface="Calibri" panose="020F0502020204030204" pitchFamily="34" charset="0"/>
              </a:rPr>
              <a:t>Christian </a:t>
            </a:r>
            <a:r>
              <a:rPr lang="fr-FR" sz="2800" dirty="0" err="1">
                <a:solidFill>
                  <a:srgbClr val="000000"/>
                </a:solidFill>
                <a:effectLst/>
                <a:latin typeface="Calisto MT" panose="02040603050505030304" pitchFamily="18" charset="0"/>
                <a:ea typeface="Calibri" panose="020F0502020204030204" pitchFamily="34" charset="0"/>
                <a:cs typeface="Calibri" panose="020F0502020204030204" pitchFamily="34" charset="0"/>
              </a:rPr>
              <a:t>Perraudin</a:t>
            </a:r>
            <a:endParaRPr lang="fr-F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fr-FR" dirty="0"/>
          </a:p>
        </p:txBody>
      </p:sp>
    </p:spTree>
    <p:extLst>
      <p:ext uri="{BB962C8B-B14F-4D97-AF65-F5344CB8AC3E}">
        <p14:creationId xmlns:p14="http://schemas.microsoft.com/office/powerpoint/2010/main" val="486166444"/>
      </p:ext>
    </p:extLst>
  </p:cSld>
  <p:clrMapOvr>
    <a:masterClrMapping/>
  </p:clrMapOvr>
  <p:transition spd="slow">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5706"/>
            <a:ext cx="8229600" cy="1143000"/>
          </a:xfrm>
        </p:spPr>
        <p:txBody>
          <a:bodyPr/>
          <a:lstStyle/>
          <a:p>
            <a:pPr algn="ctr"/>
            <a:r>
              <a:rPr lang="fr-FR"/>
              <a:t>COMMISSION DISCIPLINE</a:t>
            </a:r>
            <a:endParaRPr lang="fr-FR" dirty="0"/>
          </a:p>
        </p:txBody>
      </p:sp>
      <p:pic>
        <p:nvPicPr>
          <p:cNvPr id="5" name="Image 4">
            <a:extLst>
              <a:ext uri="{FF2B5EF4-FFF2-40B4-BE49-F238E27FC236}">
                <a16:creationId xmlns:a16="http://schemas.microsoft.com/office/drawing/2014/main" id="{A5B247AF-2498-43A5-99BA-E6E20210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280" y="1951311"/>
            <a:ext cx="4570983" cy="45709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9C4654-E763-4D68-8C31-E0CA631973C4}"/>
              </a:ext>
            </a:extLst>
          </p:cNvPr>
          <p:cNvSpPr>
            <a:spLocks noGrp="1"/>
          </p:cNvSpPr>
          <p:nvPr>
            <p:ph idx="1"/>
          </p:nvPr>
        </p:nvSpPr>
        <p:spPr>
          <a:xfrm>
            <a:off x="354360" y="1124744"/>
            <a:ext cx="8435280" cy="5184576"/>
          </a:xfrm>
        </p:spPr>
        <p:txBody>
          <a:bodyPr>
            <a:norm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Le comité a pris en charge le championnat de France triplettes féminin et le National de Chalon sur Saône qui ont été une nouvelle fois la vitrine de notre département. Ces compétitions ont pu être réalisées grâce à tous les membres du comité et des bénévoles extérieurs qui ont répondu présents et qui ne rechignent pas pour donner de leur temps.</a:t>
            </a:r>
          </a:p>
          <a:p>
            <a:endParaRPr lang="fr-FR" dirty="0"/>
          </a:p>
        </p:txBody>
      </p:sp>
    </p:spTree>
    <p:extLst>
      <p:ext uri="{BB962C8B-B14F-4D97-AF65-F5344CB8AC3E}">
        <p14:creationId xmlns:p14="http://schemas.microsoft.com/office/powerpoint/2010/main" val="3393865023"/>
      </p:ext>
    </p:extLst>
  </p:cSld>
  <p:clrMapOvr>
    <a:masterClrMapping/>
  </p:clrMapOvr>
  <p:transition spd="slow">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pPr algn="ctr"/>
            <a:r>
              <a:rPr lang="fr-FR" dirty="0"/>
              <a:t>COMMISSION DE DISCIPLINE </a:t>
            </a:r>
          </a:p>
        </p:txBody>
      </p:sp>
      <p:sp>
        <p:nvSpPr>
          <p:cNvPr id="3" name="Espace réservé du contenu 2"/>
          <p:cNvSpPr>
            <a:spLocks noGrp="1"/>
          </p:cNvSpPr>
          <p:nvPr>
            <p:ph idx="1"/>
          </p:nvPr>
        </p:nvSpPr>
        <p:spPr>
          <a:xfrm>
            <a:off x="457200" y="1412776"/>
            <a:ext cx="8229600" cy="5328592"/>
          </a:xfrm>
        </p:spPr>
        <p:txBody>
          <a:bodyPr>
            <a:normAutofit/>
          </a:bodyPr>
          <a:lstStyle/>
          <a:p>
            <a:pPr>
              <a:buNone/>
            </a:pPr>
            <a:r>
              <a:rPr lang="fr-FR" dirty="0"/>
              <a:t> </a:t>
            </a:r>
          </a:p>
          <a:p>
            <a:pPr>
              <a:lnSpc>
                <a:spcPct val="107000"/>
              </a:lnSpc>
              <a:spcAft>
                <a:spcPts val="800"/>
              </a:spcAft>
              <a:tabLst>
                <a:tab pos="1057275" algn="l"/>
              </a:tabLst>
            </a:pPr>
            <a:r>
              <a:rPr lang="fr-FR" dirty="0"/>
              <a:t> </a:t>
            </a: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Nous n’avons pas ouvert de dossier cette année 2022.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1057275" algn="l"/>
              </a:tabLst>
            </a:pPr>
            <a:r>
              <a:rPr lang="fr-FR"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1057275" algn="l"/>
              </a:tabLst>
            </a:pPr>
            <a:r>
              <a:rPr lang="fr-FR"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57275" algn="l"/>
              </a:tabLs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Voici  la liste des </a:t>
            </a:r>
            <a:r>
              <a:rPr lang="fr-F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membres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a:p>
            <a:endParaRPr lang="fr-FR" dirty="0"/>
          </a:p>
        </p:txBody>
      </p:sp>
    </p:spTree>
  </p:cSld>
  <p:clrMapOvr>
    <a:masterClrMapping/>
  </p:clrMapOvr>
  <p:transition spd="med">
    <p:pull/>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pPr algn="ctr"/>
            <a:r>
              <a:rPr lang="fr-FR" dirty="0"/>
              <a:t>COMMISSION DE DISCIPLINE </a:t>
            </a:r>
          </a:p>
        </p:txBody>
      </p:sp>
      <p:sp>
        <p:nvSpPr>
          <p:cNvPr id="3" name="Espace réservé du contenu 2"/>
          <p:cNvSpPr>
            <a:spLocks noGrp="1"/>
          </p:cNvSpPr>
          <p:nvPr>
            <p:ph idx="1"/>
          </p:nvPr>
        </p:nvSpPr>
        <p:spPr>
          <a:xfrm>
            <a:off x="457200" y="1412776"/>
            <a:ext cx="8229600" cy="5328592"/>
          </a:xfrm>
        </p:spPr>
        <p:txBody>
          <a:bodyPr>
            <a:normAutofit/>
          </a:bodyPr>
          <a:lstStyle/>
          <a:p>
            <a:pPr>
              <a:buNone/>
            </a:pPr>
            <a:r>
              <a:rPr lang="fr-FR" dirty="0"/>
              <a:t> </a:t>
            </a:r>
          </a:p>
          <a:p>
            <a:pPr marL="1285875">
              <a:lnSpc>
                <a:spcPct val="107000"/>
              </a:lnSpc>
              <a:tabLst>
                <a:tab pos="1057275" algn="l"/>
              </a:tabLst>
            </a:pPr>
            <a:r>
              <a:rPr lang="fr-FR" sz="3200" dirty="0"/>
              <a:t> </a:t>
            </a:r>
            <a:r>
              <a:rPr lang="fr-FR" sz="3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Mesdames : </a:t>
            </a:r>
            <a:endParaRPr lang="fr-FR"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1057275" algn="l"/>
              </a:tabLst>
            </a:pPr>
            <a:r>
              <a:rPr lang="fr-FR"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Mercier Evelyne</a:t>
            </a:r>
          </a:p>
          <a:p>
            <a:pPr marL="342900" lvl="0" indent="-342900">
              <a:lnSpc>
                <a:spcPct val="107000"/>
              </a:lnSpc>
              <a:buFont typeface="Calibri" panose="020F0502020204030204" pitchFamily="34" charset="0"/>
              <a:buChar char="-"/>
              <a:tabLst>
                <a:tab pos="1057275" algn="l"/>
              </a:tabLst>
            </a:pPr>
            <a:r>
              <a:rPr lang="fr-FR"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Meyer Jacqueline </a:t>
            </a:r>
          </a:p>
          <a:p>
            <a:pPr marL="342900" lvl="0" indent="-342900">
              <a:lnSpc>
                <a:spcPct val="107000"/>
              </a:lnSpc>
              <a:spcAft>
                <a:spcPts val="800"/>
              </a:spcAft>
              <a:buFont typeface="Calibri" panose="020F0502020204030204" pitchFamily="34" charset="0"/>
              <a:buChar char="-"/>
              <a:tabLst>
                <a:tab pos="1057275" algn="l"/>
              </a:tabLst>
            </a:pPr>
            <a:r>
              <a:rPr lang="fr-FR"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Lapalus</a:t>
            </a:r>
            <a:r>
              <a:rPr lang="fr-FR"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Nathalie </a:t>
            </a:r>
          </a:p>
          <a:p>
            <a:pPr marL="342900" lvl="0" indent="-342900">
              <a:lnSpc>
                <a:spcPct val="107000"/>
              </a:lnSpc>
              <a:spcAft>
                <a:spcPts val="800"/>
              </a:spcAft>
              <a:buFont typeface="Calibri" panose="020F0502020204030204" pitchFamily="34" charset="0"/>
              <a:buChar char="-"/>
              <a:tabLst>
                <a:tab pos="1057275" algn="l"/>
              </a:tabLst>
            </a:pPr>
            <a:r>
              <a:rPr lang="fr-FR"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Dutronc Annie</a:t>
            </a:r>
            <a:endParaRPr lang="fr-FR"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57275" algn="l"/>
              </a:tabLst>
            </a:pPr>
            <a:endParaRPr lang="fr-FR" dirty="0"/>
          </a:p>
          <a:p>
            <a:endParaRPr lang="fr-FR" dirty="0"/>
          </a:p>
        </p:txBody>
      </p:sp>
    </p:spTree>
    <p:extLst>
      <p:ext uri="{BB962C8B-B14F-4D97-AF65-F5344CB8AC3E}">
        <p14:creationId xmlns:p14="http://schemas.microsoft.com/office/powerpoint/2010/main" val="2894172257"/>
      </p:ext>
    </p:extLst>
  </p:cSld>
  <p:clrMapOvr>
    <a:masterClrMapping/>
  </p:clrMapOvr>
  <p:transition spd="med">
    <p:pull/>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pPr algn="ctr"/>
            <a:r>
              <a:rPr lang="fr-FR" dirty="0"/>
              <a:t>COMMISSION DE DISCIPLINE </a:t>
            </a:r>
          </a:p>
        </p:txBody>
      </p:sp>
      <p:sp>
        <p:nvSpPr>
          <p:cNvPr id="3" name="Espace réservé du contenu 2"/>
          <p:cNvSpPr>
            <a:spLocks noGrp="1"/>
          </p:cNvSpPr>
          <p:nvPr>
            <p:ph idx="1"/>
          </p:nvPr>
        </p:nvSpPr>
        <p:spPr>
          <a:xfrm>
            <a:off x="457200" y="1412776"/>
            <a:ext cx="8229600" cy="5328592"/>
          </a:xfrm>
        </p:spPr>
        <p:txBody>
          <a:bodyPr>
            <a:normAutofit/>
          </a:bodyPr>
          <a:lstStyle/>
          <a:p>
            <a:pPr>
              <a:buNone/>
            </a:pPr>
            <a:endParaRPr lang="fr-FR"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285875">
              <a:lnSpc>
                <a:spcPct val="107000"/>
              </a:lnSpc>
              <a:tabLst>
                <a:tab pos="1057275" algn="l"/>
              </a:tabLst>
            </a:pPr>
            <a:r>
              <a:rPr lang="fr-FR" sz="2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Messieurs :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1057275" algn="l"/>
              </a:tabLs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Clauzier</a:t>
            </a: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Philippe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1057275" algn="l"/>
              </a:tabLst>
            </a:pPr>
            <a:r>
              <a:rPr lang="fr-FR"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Desmures</a:t>
            </a: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Gilles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1057275" algn="l"/>
              </a:tabLs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Désiré Christian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tabLst>
                <a:tab pos="1057275" algn="l"/>
              </a:tabLs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Vion Philippe</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tabLst>
                <a:tab pos="1057275" algn="l"/>
              </a:tabLs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285875">
              <a:lnSpc>
                <a:spcPct val="107000"/>
              </a:lnSpc>
              <a:spcAft>
                <a:spcPts val="800"/>
              </a:spcAft>
              <a:tabLst>
                <a:tab pos="1057275" algn="l"/>
              </a:tabLs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Nous serions très heureux de ne pas avoir à intervenir en 2023.</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57275" algn="l"/>
              </a:tabLst>
            </a:pPr>
            <a:endParaRPr lang="fr-FR" dirty="0"/>
          </a:p>
          <a:p>
            <a:endParaRPr lang="fr-FR" dirty="0"/>
          </a:p>
        </p:txBody>
      </p:sp>
    </p:spTree>
    <p:extLst>
      <p:ext uri="{BB962C8B-B14F-4D97-AF65-F5344CB8AC3E}">
        <p14:creationId xmlns:p14="http://schemas.microsoft.com/office/powerpoint/2010/main" val="2588450068"/>
      </p:ext>
    </p:extLst>
  </p:cSld>
  <p:clrMapOvr>
    <a:masterClrMapping/>
  </p:clrMapOvr>
  <p:transition spd="med">
    <p:pull/>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COMMISSION INFORMATIQUE</a:t>
            </a:r>
          </a:p>
        </p:txBody>
      </p:sp>
      <p:pic>
        <p:nvPicPr>
          <p:cNvPr id="4" name="Espace réservé du contenu 3" descr="ordinateur.jpg"/>
          <p:cNvPicPr>
            <a:picLocks noGrp="1" noChangeAspect="1"/>
          </p:cNvPicPr>
          <p:nvPr>
            <p:ph idx="1"/>
          </p:nvPr>
        </p:nvPicPr>
        <p:blipFill>
          <a:blip r:embed="rId2" cstate="print"/>
          <a:stretch>
            <a:fillRect/>
          </a:stretch>
        </p:blipFill>
        <p:spPr>
          <a:xfrm>
            <a:off x="1021720" y="1935163"/>
            <a:ext cx="7100560" cy="4389437"/>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916" y="-171400"/>
            <a:ext cx="8229600" cy="1143000"/>
          </a:xfrm>
        </p:spPr>
        <p:txBody>
          <a:bodyPr>
            <a:normAutofit/>
          </a:bodyPr>
          <a:lstStyle/>
          <a:p>
            <a:r>
              <a:rPr lang="fr-FR" dirty="0"/>
              <a:t>COMMISSION INFORMATIQUE </a:t>
            </a:r>
          </a:p>
        </p:txBody>
      </p:sp>
      <p:sp>
        <p:nvSpPr>
          <p:cNvPr id="3" name="Espace réservé du contenu 2"/>
          <p:cNvSpPr>
            <a:spLocks noGrp="1"/>
          </p:cNvSpPr>
          <p:nvPr>
            <p:ph idx="1"/>
          </p:nvPr>
        </p:nvSpPr>
        <p:spPr>
          <a:xfrm>
            <a:off x="428815" y="999064"/>
            <a:ext cx="8229600" cy="5400600"/>
          </a:xfrm>
        </p:spPr>
        <p:txBody>
          <a:bodyPr>
            <a:normAutofit fontScale="25000" lnSpcReduction="20000"/>
          </a:bodyPr>
          <a:lstStyle/>
          <a:p>
            <a:pPr marL="274320" marR="0" lvl="0" indent="-274320" algn="just" defTabSz="914400" rtl="0" eaLnBrk="1" fontAlgn="auto" latinLnBrk="0" hangingPunct="1">
              <a:lnSpc>
                <a:spcPct val="115000"/>
              </a:lnSpc>
              <a:spcBef>
                <a:spcPct val="20000"/>
              </a:spcBef>
              <a:spcAft>
                <a:spcPts val="1000"/>
              </a:spcAft>
              <a:buClr>
                <a:srgbClr val="0BD0D9"/>
              </a:buClr>
              <a:buSzPct val="95000"/>
              <a:buFont typeface="Wingdings 2"/>
              <a:buChar char=""/>
              <a:tabLst/>
              <a:defRPr/>
            </a:pPr>
            <a:r>
              <a:rPr kumimoji="0" lang="fr-FR" sz="9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Mesdames, Messieurs, les présidentes et présidents.</a:t>
            </a:r>
          </a:p>
          <a:p>
            <a:pPr marL="0" marR="0" lvl="0" indent="0" algn="just" defTabSz="914400" rtl="0" eaLnBrk="1" fontAlgn="auto" latinLnBrk="0" hangingPunct="1">
              <a:lnSpc>
                <a:spcPct val="115000"/>
              </a:lnSpc>
              <a:spcBef>
                <a:spcPct val="20000"/>
              </a:spcBef>
              <a:spcAft>
                <a:spcPts val="1000"/>
              </a:spcAft>
              <a:buClr>
                <a:srgbClr val="0BD0D9"/>
              </a:buClr>
              <a:buSzPct val="95000"/>
              <a:buNone/>
              <a:tabLst/>
              <a:defRPr/>
            </a:pPr>
            <a:endParaRPr kumimoji="0" lang="fr-FR" sz="9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algn="just">
              <a:buFont typeface="Arial" panose="020B0604020202020204" pitchFamily="34" charset="0"/>
              <a:buChar char="•"/>
            </a:pPr>
            <a:r>
              <a:rPr lang="fr-FR" sz="9600" b="1" dirty="0"/>
              <a:t>La majorité des résultats concours ainsi que les inscriptions  championnats, </a:t>
            </a:r>
            <a:r>
              <a:rPr lang="fr-FR" sz="9600" b="1" dirty="0" err="1"/>
              <a:t>etc</a:t>
            </a:r>
            <a:r>
              <a:rPr lang="fr-FR" sz="9600" b="1" dirty="0"/>
              <a:t>  arrivent  par voie informatique ce qui soulage le travail du ou de la secrétaire administrative.</a:t>
            </a:r>
          </a:p>
          <a:p>
            <a:pPr>
              <a:buFont typeface="Arial" panose="020B0604020202020204" pitchFamily="34" charset="0"/>
              <a:buChar char="•"/>
            </a:pPr>
            <a:endParaRPr lang="fr-FR" sz="9600" b="1" dirty="0"/>
          </a:p>
          <a:p>
            <a:pPr marL="0" indent="0">
              <a:buNone/>
            </a:pPr>
            <a:r>
              <a:rPr lang="fr-FR" sz="9600" b="1" dirty="0"/>
              <a:t>    Principales dépenses pour 2022.</a:t>
            </a:r>
          </a:p>
          <a:p>
            <a:pPr marL="0" indent="0">
              <a:buNone/>
            </a:pPr>
            <a:endParaRPr lang="fr-FR" sz="9600" b="1" dirty="0"/>
          </a:p>
          <a:p>
            <a:pPr marL="342900" indent="-342900">
              <a:lnSpc>
                <a:spcPct val="107000"/>
              </a:lnSpc>
              <a:spcAft>
                <a:spcPts val="800"/>
              </a:spcAft>
              <a:buFont typeface="Symbol" panose="05050102010706020507" pitchFamily="18" charset="2"/>
              <a:buChar char=""/>
            </a:pPr>
            <a:r>
              <a:rPr lang="fr-FR" sz="9600" dirty="0">
                <a:solidFill>
                  <a:srgbClr val="000000"/>
                </a:solidFill>
                <a:effectLst/>
                <a:latin typeface="Franklin Gothic Demi" panose="020B0703020102020204" pitchFamily="34" charset="0"/>
                <a:ea typeface="Microsoft Sans Serif" panose="020B0604020202020204" pitchFamily="34" charset="0"/>
                <a:cs typeface="Times New Roman" panose="02020603050405020304" pitchFamily="18" charset="0"/>
              </a:rPr>
              <a:t>Ajout de mémoire RAM et passage en disque dur SSD et installation </a:t>
            </a:r>
            <a:r>
              <a:rPr lang="fr-FR" sz="9600" dirty="0">
                <a:solidFill>
                  <a:srgbClr val="000000"/>
                </a:solidFill>
                <a:latin typeface="Franklin Gothic Demi" panose="020B0703020102020204" pitchFamily="34" charset="0"/>
                <a:ea typeface="Microsoft Sans Serif" panose="020B0604020202020204" pitchFamily="34" charset="0"/>
                <a:cs typeface="Times New Roman" panose="02020603050405020304" pitchFamily="18" charset="0"/>
              </a:rPr>
              <a:t>Windows 10 PC du secrétaire général. </a:t>
            </a:r>
            <a:endParaRPr lang="fr-FR" sz="9600" dirty="0"/>
          </a:p>
          <a:p>
            <a:pPr marL="342900" lvl="0" indent="-342900">
              <a:lnSpc>
                <a:spcPct val="107000"/>
              </a:lnSpc>
              <a:spcAft>
                <a:spcPts val="800"/>
              </a:spcAft>
              <a:buFont typeface="Symbol" panose="05050102010706020507" pitchFamily="18" charset="2"/>
              <a:buChar char=""/>
            </a:pPr>
            <a:endParaRPr lang="fr-FR" sz="96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buNone/>
            </a:pPr>
            <a:r>
              <a:rPr lang="fr-FR" sz="9600" dirty="0"/>
              <a:t>     </a:t>
            </a:r>
            <a:r>
              <a:rPr lang="fr-FR" sz="9600" dirty="0">
                <a:solidFill>
                  <a:srgbClr val="555555"/>
                </a:solidFill>
                <a:effectLst/>
                <a:ea typeface="Calibri" panose="020F0502020204030204" pitchFamily="34" charset="0"/>
                <a:cs typeface="Times New Roman" panose="02020603050405020304" pitchFamily="18" charset="0"/>
              </a:rPr>
              <a:t> </a:t>
            </a:r>
            <a:r>
              <a:rPr lang="fr-FR" sz="9600" dirty="0">
                <a:solidFill>
                  <a:srgbClr val="000000"/>
                </a:solidFill>
                <a:effectLst/>
                <a:latin typeface="Franklin Gothic Demi" panose="020B0703020102020204" pitchFamily="34" charset="0"/>
                <a:ea typeface="Microsoft Sans Serif" panose="020B0604020202020204" pitchFamily="34" charset="0"/>
                <a:cs typeface="Times New Roman" panose="02020603050405020304" pitchFamily="18" charset="0"/>
              </a:rPr>
              <a:t>Achat onduleur pour PC secrétaire administratif</a:t>
            </a:r>
            <a:endParaRPr lang="fr-FR" sz="9600" dirty="0"/>
          </a:p>
          <a:p>
            <a:pPr marL="0" indent="0">
              <a:buNone/>
            </a:pPr>
            <a:r>
              <a:rPr lang="fr-FR" sz="9600" dirty="0"/>
              <a:t> </a:t>
            </a:r>
          </a:p>
          <a:p>
            <a:endParaRPr lang="fr-FR" dirty="0"/>
          </a:p>
          <a:p>
            <a:pPr marL="0" indent="0">
              <a:buNone/>
            </a:pPr>
            <a:endParaRPr lang="fr-FR" dirty="0"/>
          </a:p>
          <a:p>
            <a:endParaRPr lang="fr-FR" dirty="0"/>
          </a:p>
          <a:p>
            <a:endParaRPr lang="fr-FR" dirty="0"/>
          </a:p>
          <a:p>
            <a:endParaRPr lang="fr-FR" dirty="0"/>
          </a:p>
          <a:p>
            <a:pPr marL="0" indent="0">
              <a:buNone/>
            </a:pPr>
            <a:r>
              <a:rPr lang="fr-FR" dirty="0"/>
              <a:t> </a:t>
            </a:r>
          </a:p>
          <a:p>
            <a:endParaRPr lang="fr-FR" dirty="0"/>
          </a:p>
          <a:p>
            <a:endParaRPr lang="fr-FR" dirty="0"/>
          </a:p>
        </p:txBody>
      </p:sp>
    </p:spTree>
    <p:extLst>
      <p:ext uri="{BB962C8B-B14F-4D97-AF65-F5344CB8AC3E}">
        <p14:creationId xmlns:p14="http://schemas.microsoft.com/office/powerpoint/2010/main" val="3490763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916" y="-171400"/>
            <a:ext cx="8229600" cy="1143000"/>
          </a:xfrm>
        </p:spPr>
        <p:txBody>
          <a:bodyPr>
            <a:normAutofit/>
          </a:bodyPr>
          <a:lstStyle/>
          <a:p>
            <a:r>
              <a:rPr lang="fr-FR" dirty="0"/>
              <a:t>COMMISSION INFORMATIQUE </a:t>
            </a:r>
          </a:p>
        </p:txBody>
      </p:sp>
      <p:sp>
        <p:nvSpPr>
          <p:cNvPr id="3" name="Espace réservé du contenu 2"/>
          <p:cNvSpPr>
            <a:spLocks noGrp="1"/>
          </p:cNvSpPr>
          <p:nvPr>
            <p:ph idx="1"/>
          </p:nvPr>
        </p:nvSpPr>
        <p:spPr>
          <a:xfrm>
            <a:off x="268159" y="1188633"/>
            <a:ext cx="8607681" cy="5480727"/>
          </a:xfrm>
        </p:spPr>
        <p:txBody>
          <a:bodyPr>
            <a:noAutofit/>
          </a:bodyPr>
          <a:lstStyle/>
          <a:p>
            <a:pPr marL="0" lvl="0" indent="0" algn="ctr">
              <a:buClr>
                <a:srgbClr val="0BD0D9"/>
              </a:buClr>
              <a:buNone/>
              <a:defRPr/>
            </a:pPr>
            <a:r>
              <a:rPr lang="fr-FR" sz="3000" dirty="0">
                <a:solidFill>
                  <a:prstClr val="black"/>
                </a:solidFill>
              </a:rPr>
              <a:t>Vous avez pu constater tout au long de l’année la mise en ligne des résultats en live direct su le site du CD 71.</a:t>
            </a:r>
          </a:p>
          <a:p>
            <a:pPr marL="0" lvl="0" indent="0" algn="ctr">
              <a:buClr>
                <a:srgbClr val="0BD0D9"/>
              </a:buClr>
              <a:buNone/>
              <a:defRPr/>
            </a:pPr>
            <a:r>
              <a:rPr lang="fr-FR" sz="3000" dirty="0">
                <a:solidFill>
                  <a:prstClr val="black"/>
                </a:solidFill>
              </a:rPr>
              <a:t>Il reste parfois quelques petits problèmes de connexion mais dans l’ensemble cela fonctionne.</a:t>
            </a:r>
          </a:p>
          <a:p>
            <a:pPr marL="0" lvl="0" indent="0" algn="ctr">
              <a:buClr>
                <a:srgbClr val="0BD0D9"/>
              </a:buClr>
              <a:buNone/>
              <a:defRPr/>
            </a:pPr>
            <a:r>
              <a:rPr lang="fr-FR" sz="3000" dirty="0">
                <a:solidFill>
                  <a:prstClr val="black"/>
                </a:solidFill>
              </a:rPr>
              <a:t>Il y a eu aussi des résultats live sur certains régionaux à la demande de certains clubs        lorsqu'un </a:t>
            </a:r>
            <a:r>
              <a:rPr lang="fr-FR" sz="3000" dirty="0" err="1">
                <a:solidFill>
                  <a:prstClr val="black"/>
                </a:solidFill>
              </a:rPr>
              <a:t>graphiqueur</a:t>
            </a:r>
            <a:r>
              <a:rPr lang="fr-FR" sz="3000" dirty="0">
                <a:solidFill>
                  <a:prstClr val="black"/>
                </a:solidFill>
              </a:rPr>
              <a:t>  est formé pour ce genre de manipulation.</a:t>
            </a:r>
          </a:p>
          <a:p>
            <a:pPr marL="0" lvl="0" indent="0" algn="ctr">
              <a:buClr>
                <a:srgbClr val="0BD0D9"/>
              </a:buClr>
              <a:buNone/>
              <a:defRPr/>
            </a:pPr>
            <a:r>
              <a:rPr lang="fr-FR" sz="3000" dirty="0">
                <a:solidFill>
                  <a:prstClr val="black"/>
                </a:solidFill>
              </a:rPr>
              <a:t>Venir me voir pour plus de détail si vous le souhaitez.</a:t>
            </a:r>
          </a:p>
          <a:p>
            <a:pPr marL="0" lvl="0" indent="0" algn="ctr">
              <a:buClr>
                <a:srgbClr val="0BD0D9"/>
              </a:buClr>
              <a:buNone/>
              <a:defRPr/>
            </a:pPr>
            <a:endParaRPr lang="fr-FR" sz="3000" dirty="0">
              <a:solidFill>
                <a:prstClr val="black"/>
              </a:solidFill>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endParaRPr kumimoji="0" lang="fr-FR" sz="3000" b="0" i="0" u="none" strike="noStrike" kern="1200" cap="none" spc="0" normalizeH="0" baseline="0" noProof="0" dirty="0">
              <a:ln>
                <a:noFill/>
              </a:ln>
              <a:solidFill>
                <a:prstClr val="black"/>
              </a:solidFill>
              <a:effectLst/>
              <a:uLnTx/>
              <a:uFillTx/>
              <a:latin typeface="Constantia"/>
              <a:ea typeface="+mn-ea"/>
              <a:cs typeface="+mn-cs"/>
            </a:endParaRPr>
          </a:p>
          <a:p>
            <a:pPr marL="0" indent="0">
              <a:buNone/>
            </a:pPr>
            <a:r>
              <a:rPr lang="fr-FR" sz="3000" dirty="0"/>
              <a:t> </a:t>
            </a:r>
          </a:p>
          <a:p>
            <a:endParaRPr lang="fr-FR" sz="3000" dirty="0"/>
          </a:p>
          <a:p>
            <a:pPr marL="0" indent="0">
              <a:buNone/>
            </a:pPr>
            <a:endParaRPr lang="fr-FR" sz="3000" dirty="0"/>
          </a:p>
          <a:p>
            <a:endParaRPr lang="fr-FR" sz="3000" dirty="0"/>
          </a:p>
          <a:p>
            <a:endParaRPr lang="fr-FR" sz="3000" dirty="0"/>
          </a:p>
          <a:p>
            <a:endParaRPr lang="fr-FR" sz="3000" dirty="0"/>
          </a:p>
          <a:p>
            <a:pPr marL="0" indent="0">
              <a:buNone/>
            </a:pPr>
            <a:r>
              <a:rPr lang="fr-FR" sz="3000" dirty="0"/>
              <a:t> </a:t>
            </a:r>
          </a:p>
          <a:p>
            <a:endParaRPr lang="fr-FR" sz="3000" dirty="0"/>
          </a:p>
          <a:p>
            <a:endParaRPr lang="fr-FR" sz="3000" dirty="0"/>
          </a:p>
        </p:txBody>
      </p:sp>
    </p:spTree>
    <p:extLst>
      <p:ext uri="{BB962C8B-B14F-4D97-AF65-F5344CB8AC3E}">
        <p14:creationId xmlns:p14="http://schemas.microsoft.com/office/powerpoint/2010/main" val="278461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916" y="-171400"/>
            <a:ext cx="8229600" cy="1143000"/>
          </a:xfrm>
        </p:spPr>
        <p:txBody>
          <a:bodyPr>
            <a:normAutofit/>
          </a:bodyPr>
          <a:lstStyle/>
          <a:p>
            <a:r>
              <a:rPr lang="fr-FR" dirty="0"/>
              <a:t>COMMISSION INFORMATIQUE </a:t>
            </a:r>
          </a:p>
        </p:txBody>
      </p:sp>
      <p:sp>
        <p:nvSpPr>
          <p:cNvPr id="3" name="Espace réservé du contenu 2"/>
          <p:cNvSpPr>
            <a:spLocks noGrp="1"/>
          </p:cNvSpPr>
          <p:nvPr>
            <p:ph idx="1"/>
          </p:nvPr>
        </p:nvSpPr>
        <p:spPr>
          <a:xfrm>
            <a:off x="268159" y="1188633"/>
            <a:ext cx="8607681" cy="5670296"/>
          </a:xfrm>
        </p:spPr>
        <p:txBody>
          <a:bodyPr>
            <a:normAutofit fontScale="25000" lnSpcReduction="20000"/>
          </a:bodyPr>
          <a:lstStyle/>
          <a:p>
            <a:pPr marL="0" lvl="0" indent="0" algn="just">
              <a:buClr>
                <a:srgbClr val="0BD0D9"/>
              </a:buClr>
              <a:buNone/>
              <a:defRPr/>
            </a:pPr>
            <a:r>
              <a:rPr kumimoji="0" lang="fr-FR" sz="11200" b="1" i="0" u="none" strike="noStrike" kern="1200" cap="none" spc="0" normalizeH="0" baseline="0" noProof="0" dirty="0">
                <a:ln>
                  <a:noFill/>
                </a:ln>
                <a:solidFill>
                  <a:prstClr val="black"/>
                </a:solidFill>
                <a:effectLst/>
                <a:uLnTx/>
                <a:uFillTx/>
                <a:latin typeface="Constantia"/>
                <a:ea typeface="+mn-ea"/>
                <a:cs typeface="+mn-cs"/>
              </a:rPr>
              <a:t>Nous allons continuer de faire des remises à niveau de </a:t>
            </a:r>
            <a:r>
              <a:rPr lang="fr-FR" sz="11200" b="1" dirty="0">
                <a:solidFill>
                  <a:prstClr val="black"/>
                </a:solidFill>
              </a:rPr>
              <a:t>formation gestion concours, pensez à bien recenser votre besoin lors des  assemblées de secteur du mois de janvier 2023.</a:t>
            </a:r>
          </a:p>
          <a:p>
            <a:pPr marL="0" lvl="0" indent="0" algn="ctr">
              <a:buClr>
                <a:srgbClr val="0BD0D9"/>
              </a:buClr>
              <a:buNone/>
              <a:defRPr/>
            </a:pPr>
            <a:endParaRPr lang="fr-FR" sz="11200" b="1" dirty="0">
              <a:solidFill>
                <a:prstClr val="black"/>
              </a:solidFill>
            </a:endParaRPr>
          </a:p>
          <a:p>
            <a:pPr marL="0" lvl="0" indent="0" algn="just">
              <a:buClr>
                <a:srgbClr val="0BD0D9"/>
              </a:buClr>
              <a:buNone/>
              <a:defRPr/>
            </a:pPr>
            <a:r>
              <a:rPr lang="fr-FR" sz="11200" b="1" dirty="0">
                <a:solidFill>
                  <a:prstClr val="black"/>
                </a:solidFill>
              </a:rPr>
              <a:t>Le calendrier papier disparaît définitivement pour le remplacer par un calendrier numérique qui était déjà en essai sur le site CD71 en 2022.</a:t>
            </a:r>
          </a:p>
          <a:p>
            <a:pPr marL="0" lvl="0" indent="0" algn="just">
              <a:buClr>
                <a:srgbClr val="0BD0D9"/>
              </a:buClr>
              <a:buNone/>
              <a:defRPr/>
            </a:pPr>
            <a:r>
              <a:rPr lang="fr-FR" sz="11200" b="1" dirty="0">
                <a:solidFill>
                  <a:prstClr val="black"/>
                </a:solidFill>
              </a:rPr>
              <a:t>Il se trouve dans la rubrique calendrier, il est consultable, téléchargeable et il est aussi imprimable.</a:t>
            </a:r>
          </a:p>
          <a:p>
            <a:pPr marL="0" lvl="0" indent="0" algn="just">
              <a:buClr>
                <a:srgbClr val="0BD0D9"/>
              </a:buClr>
              <a:buNone/>
              <a:defRPr/>
            </a:pPr>
            <a:r>
              <a:rPr lang="fr-FR" sz="11200" b="1" dirty="0">
                <a:solidFill>
                  <a:prstClr val="black"/>
                </a:solidFill>
              </a:rPr>
              <a:t>L’avantage du calendrier numérique, c’est que toutes erreurs ou modification etc.. seront mises à jour rapidement dès que j’aurai les informations. </a:t>
            </a:r>
            <a:r>
              <a:rPr lang="fr-FR" sz="11200" b="1" dirty="0">
                <a:solidFill>
                  <a:prstClr val="black"/>
                </a:solidFill>
                <a:hlinkClick r:id="rId2"/>
              </a:rPr>
              <a:t>https://cd71petanque.net/</a:t>
            </a:r>
            <a:endParaRPr lang="fr-FR" sz="11200" b="1" dirty="0">
              <a:solidFill>
                <a:prstClr val="black"/>
              </a:solidFill>
            </a:endParaRPr>
          </a:p>
          <a:p>
            <a:pPr marL="0" lvl="0" indent="0">
              <a:buClr>
                <a:srgbClr val="0BD0D9"/>
              </a:buClr>
              <a:buNone/>
              <a:defRPr/>
            </a:pPr>
            <a:endParaRPr lang="fr-FR" sz="8000" dirty="0">
              <a:solidFill>
                <a:prstClr val="black"/>
              </a:solidFill>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endParaRPr kumimoji="0" lang="fr-FR" sz="8800" b="0" i="0" u="none" strike="noStrike" kern="1200" cap="none" spc="0" normalizeH="0" baseline="0" noProof="0" dirty="0">
              <a:ln>
                <a:noFill/>
              </a:ln>
              <a:solidFill>
                <a:prstClr val="black"/>
              </a:solidFill>
              <a:effectLst/>
              <a:uLnTx/>
              <a:uFillTx/>
              <a:latin typeface="Constantia"/>
              <a:ea typeface="+mn-ea"/>
              <a:cs typeface="+mn-cs"/>
            </a:endParaRPr>
          </a:p>
          <a:p>
            <a:pPr marL="0" indent="0">
              <a:buNone/>
            </a:pPr>
            <a:r>
              <a:rPr lang="fr-FR" sz="7200" dirty="0"/>
              <a:t> </a:t>
            </a:r>
          </a:p>
          <a:p>
            <a:endParaRPr lang="fr-FR" dirty="0"/>
          </a:p>
          <a:p>
            <a:pPr marL="0" indent="0">
              <a:buNone/>
            </a:pPr>
            <a:endParaRPr lang="fr-FR" dirty="0"/>
          </a:p>
          <a:p>
            <a:endParaRPr lang="fr-FR" dirty="0"/>
          </a:p>
          <a:p>
            <a:endParaRPr lang="fr-FR" dirty="0"/>
          </a:p>
          <a:p>
            <a:endParaRPr lang="fr-FR" dirty="0"/>
          </a:p>
          <a:p>
            <a:pPr marL="0" indent="0">
              <a:buNone/>
            </a:pPr>
            <a:r>
              <a:rPr lang="fr-FR" dirty="0"/>
              <a:t> </a:t>
            </a:r>
          </a:p>
          <a:p>
            <a:endParaRPr lang="fr-FR" dirty="0"/>
          </a:p>
          <a:p>
            <a:endParaRPr lang="fr-FR" dirty="0"/>
          </a:p>
        </p:txBody>
      </p:sp>
    </p:spTree>
    <p:extLst>
      <p:ext uri="{BB962C8B-B14F-4D97-AF65-F5344CB8AC3E}">
        <p14:creationId xmlns:p14="http://schemas.microsoft.com/office/powerpoint/2010/main" val="24151490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916" y="-171400"/>
            <a:ext cx="8229600" cy="1143000"/>
          </a:xfrm>
        </p:spPr>
        <p:txBody>
          <a:bodyPr>
            <a:normAutofit/>
          </a:bodyPr>
          <a:lstStyle/>
          <a:p>
            <a:r>
              <a:rPr lang="fr-FR" dirty="0"/>
              <a:t>COMMISSION INFORMATIQUE </a:t>
            </a:r>
          </a:p>
        </p:txBody>
      </p:sp>
      <p:sp>
        <p:nvSpPr>
          <p:cNvPr id="3" name="Espace réservé du contenu 2"/>
          <p:cNvSpPr>
            <a:spLocks noGrp="1"/>
          </p:cNvSpPr>
          <p:nvPr>
            <p:ph idx="1"/>
          </p:nvPr>
        </p:nvSpPr>
        <p:spPr>
          <a:xfrm>
            <a:off x="428814" y="999064"/>
            <a:ext cx="8607681" cy="5670296"/>
          </a:xfrm>
        </p:spPr>
        <p:txBody>
          <a:bodyPr>
            <a:normAutofit fontScale="25000" lnSpcReduction="20000"/>
          </a:bodyPr>
          <a:lstStyle/>
          <a:p>
            <a:pPr marL="0" lvl="0" indent="0">
              <a:buClr>
                <a:srgbClr val="0BD0D9"/>
              </a:buClr>
              <a:buNone/>
              <a:defRPr/>
            </a:pPr>
            <a:endParaRPr lang="fr-FR" sz="8000" dirty="0">
              <a:solidFill>
                <a:prstClr val="black"/>
              </a:solidFill>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r>
              <a:rPr kumimoji="0" lang="fr-FR" sz="9600" b="1" i="0" u="sng" strike="noStrike" kern="1200" cap="none" spc="0" normalizeH="0" baseline="0" noProof="0" dirty="0">
                <a:ln>
                  <a:noFill/>
                </a:ln>
                <a:solidFill>
                  <a:prstClr val="black"/>
                </a:solidFill>
                <a:effectLst/>
                <a:uLnTx/>
                <a:uFillTx/>
                <a:latin typeface="Constantia"/>
                <a:ea typeface="+mn-ea"/>
                <a:cs typeface="+mn-cs"/>
              </a:rPr>
              <a:t>Projet 2023</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r>
              <a:rPr lang="fr-FR" sz="9600" b="1" dirty="0">
                <a:solidFill>
                  <a:prstClr val="black"/>
                </a:solidFill>
                <a:latin typeface="Constantia"/>
              </a:rPr>
              <a:t>Nous regardons la possibilité sonoriser les carré d’honneurs le lendemain des </a:t>
            </a:r>
            <a:r>
              <a:rPr lang="fr-FR" sz="9600" b="1" dirty="0" err="1">
                <a:solidFill>
                  <a:prstClr val="black"/>
                </a:solidFill>
                <a:latin typeface="Constantia"/>
              </a:rPr>
              <a:t>préqualifs</a:t>
            </a:r>
            <a:r>
              <a:rPr lang="fr-FR" sz="9600" b="1" dirty="0">
                <a:solidFill>
                  <a:prstClr val="black"/>
                </a:solidFill>
                <a:latin typeface="Constantia"/>
              </a:rPr>
              <a:t> des championnats afin de soulager les clubs qui n’ont pas les moyens d investir dans de bonnes sonos.</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r>
              <a:rPr lang="fr-FR" sz="9600" b="1" dirty="0">
                <a:solidFill>
                  <a:prstClr val="black"/>
                </a:solidFill>
                <a:latin typeface="Constantia"/>
              </a:rPr>
              <a:t>Également de donner une bonne image de marque du club organisateur et du CD71 lors des phases finales et remises des récompenses en présences des personnalités.</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r>
              <a:rPr lang="fr-FR" sz="9600" b="1" dirty="0">
                <a:solidFill>
                  <a:prstClr val="black"/>
                </a:solidFill>
                <a:latin typeface="Constantia"/>
              </a:rPr>
              <a:t>Nous avons peut-être l’ idée de faire un ou deux essais pour 2023 afin de valider le projet ou pas.</a:t>
            </a:r>
          </a:p>
          <a:p>
            <a:pPr marL="0" marR="0" lvl="0" indent="0" algn="just" defTabSz="914400" rtl="0" eaLnBrk="1" fontAlgn="auto" latinLnBrk="0" hangingPunct="1">
              <a:lnSpc>
                <a:spcPct val="100000"/>
              </a:lnSpc>
              <a:spcBef>
                <a:spcPct val="20000"/>
              </a:spcBef>
              <a:spcAft>
                <a:spcPts val="0"/>
              </a:spcAft>
              <a:buClr>
                <a:srgbClr val="0BD0D9"/>
              </a:buClr>
              <a:buSzPct val="95000"/>
              <a:buNone/>
              <a:tabLst/>
              <a:defRPr/>
            </a:pPr>
            <a:endParaRPr kumimoji="0" lang="fr-FR" sz="9600" b="1"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just"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9600" b="1" i="0" u="none" strike="noStrike" kern="1200" cap="none" spc="0" normalizeH="0" baseline="0" noProof="0" dirty="0">
                <a:ln>
                  <a:noFill/>
                </a:ln>
                <a:solidFill>
                  <a:prstClr val="black"/>
                </a:solidFill>
                <a:effectLst/>
                <a:uLnTx/>
                <a:uFillTx/>
                <a:latin typeface="Constantia"/>
                <a:ea typeface="+mn-ea"/>
                <a:cs typeface="+mn-cs"/>
              </a:rPr>
              <a:t>Merci de m’avoir porté attention, je vous souhaite à tous une bonne fin d’année.</a:t>
            </a:r>
          </a:p>
          <a:p>
            <a:pPr marL="0" marR="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fr-FR" sz="9600" b="1" dirty="0">
                <a:solidFill>
                  <a:srgbClr val="000000"/>
                </a:solidFill>
                <a:effectLst/>
                <a:latin typeface="Franklin Gothic Demi" panose="020B0703020102020204" pitchFamily="34" charset="0"/>
                <a:ea typeface="Microsoft Sans Serif" panose="020B0604020202020204" pitchFamily="34" charset="0"/>
                <a:cs typeface="Times New Roman" panose="02020603050405020304" pitchFamily="18" charset="0"/>
              </a:rPr>
              <a:t>Le responsable commission informatique </a:t>
            </a:r>
          </a:p>
          <a:p>
            <a:pPr marL="0" marR="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fr-FR" sz="9600" b="1" dirty="0">
                <a:solidFill>
                  <a:srgbClr val="000000"/>
                </a:solidFill>
                <a:effectLst/>
                <a:latin typeface="Franklin Gothic Demi" panose="020B0703020102020204" pitchFamily="34" charset="0"/>
                <a:ea typeface="Microsoft Sans Serif" panose="020B0604020202020204" pitchFamily="34" charset="0"/>
                <a:cs typeface="Times New Roman" panose="02020603050405020304" pitchFamily="18" charset="0"/>
              </a:rPr>
              <a:t>PASCAL DUGAST</a:t>
            </a:r>
            <a:endParaRPr kumimoji="0" lang="fr-FR" sz="9600" b="1" i="0" u="none" strike="noStrike" kern="1200" cap="none" spc="0" normalizeH="0" baseline="0" noProof="0" dirty="0">
              <a:ln>
                <a:noFill/>
              </a:ln>
              <a:solidFill>
                <a:prstClr val="black"/>
              </a:solidFill>
              <a:effectLst/>
              <a:uLnTx/>
              <a:uFillTx/>
              <a:latin typeface="Constantia"/>
              <a:ea typeface="+mn-ea"/>
              <a:cs typeface="+mn-cs"/>
            </a:endParaRPr>
          </a:p>
          <a:p>
            <a:pPr marL="0" indent="0">
              <a:buNone/>
            </a:pPr>
            <a:r>
              <a:rPr lang="fr-FR" sz="9600" b="1" dirty="0"/>
              <a:t> </a:t>
            </a:r>
            <a:r>
              <a:rPr lang="fr-FR" sz="9600" b="1" dirty="0">
                <a:solidFill>
                  <a:srgbClr val="555555"/>
                </a:solidFill>
                <a:effectLst/>
                <a:ea typeface="Calibri" panose="020F0502020204030204" pitchFamily="34" charset="0"/>
                <a:cs typeface="Times New Roman" panose="02020603050405020304" pitchFamily="18" charset="0"/>
              </a:rPr>
              <a:t> </a:t>
            </a:r>
            <a:endParaRPr lang="fr-FR" sz="9600" b="1" dirty="0"/>
          </a:p>
          <a:p>
            <a:pPr marL="0" indent="0">
              <a:buNone/>
            </a:pPr>
            <a:r>
              <a:rPr lang="fr-FR" sz="7200" dirty="0"/>
              <a:t> </a:t>
            </a:r>
          </a:p>
          <a:p>
            <a:endParaRPr lang="fr-FR" dirty="0"/>
          </a:p>
          <a:p>
            <a:pPr marL="0" indent="0">
              <a:buNone/>
            </a:pPr>
            <a:endParaRPr lang="fr-FR" dirty="0"/>
          </a:p>
          <a:p>
            <a:endParaRPr lang="fr-FR" dirty="0"/>
          </a:p>
          <a:p>
            <a:endParaRPr lang="fr-FR" dirty="0"/>
          </a:p>
          <a:p>
            <a:endParaRPr lang="fr-FR" dirty="0"/>
          </a:p>
          <a:p>
            <a:pPr marL="0" indent="0">
              <a:buNone/>
            </a:pPr>
            <a:r>
              <a:rPr lang="fr-FR" dirty="0"/>
              <a:t> </a:t>
            </a:r>
          </a:p>
          <a:p>
            <a:endParaRPr lang="fr-FR" dirty="0"/>
          </a:p>
          <a:p>
            <a:endParaRPr lang="fr-FR" dirty="0"/>
          </a:p>
        </p:txBody>
      </p:sp>
    </p:spTree>
    <p:extLst>
      <p:ext uri="{BB962C8B-B14F-4D97-AF65-F5344CB8AC3E}">
        <p14:creationId xmlns:p14="http://schemas.microsoft.com/office/powerpoint/2010/main" val="3346496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rmAutofit fontScale="90000"/>
          </a:bodyPr>
          <a:lstStyle/>
          <a:p>
            <a:pPr algn="ctr"/>
            <a:r>
              <a:rPr lang="fr-FR" dirty="0"/>
              <a:t>COMMISSION CHAMPIONNAT</a:t>
            </a:r>
            <a:br>
              <a:rPr lang="fr-FR" dirty="0"/>
            </a:br>
            <a:r>
              <a:rPr lang="fr-FR" dirty="0"/>
              <a:t>CLUB</a:t>
            </a:r>
          </a:p>
        </p:txBody>
      </p:sp>
      <p:pic>
        <p:nvPicPr>
          <p:cNvPr id="4" name="Espace réservé du contenu 3" descr="petanque-tireur.png"/>
          <p:cNvPicPr>
            <a:picLocks noGrp="1" noChangeAspect="1"/>
          </p:cNvPicPr>
          <p:nvPr>
            <p:ph idx="1"/>
          </p:nvPr>
        </p:nvPicPr>
        <p:blipFill>
          <a:blip r:embed="rId2" cstate="print"/>
          <a:stretch>
            <a:fillRect/>
          </a:stretch>
        </p:blipFill>
        <p:spPr>
          <a:xfrm>
            <a:off x="1049216" y="1935163"/>
            <a:ext cx="6691136" cy="4168623"/>
          </a:xfr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88"/>
            <a:ext cx="8229600" cy="1442424"/>
          </a:xfrm>
        </p:spPr>
        <p:txBody>
          <a:bodyPr>
            <a:normAutofit fontScale="90000"/>
          </a:bodyPr>
          <a:lstStyle/>
          <a:p>
            <a:pPr algn="ctr"/>
            <a:r>
              <a:rPr lang="fr-FR" dirty="0"/>
              <a:t>Commission Championnat des Clubs  </a:t>
            </a:r>
          </a:p>
        </p:txBody>
      </p:sp>
      <p:sp>
        <p:nvSpPr>
          <p:cNvPr id="3" name="Espace réservé du contenu 2"/>
          <p:cNvSpPr>
            <a:spLocks noGrp="1"/>
          </p:cNvSpPr>
          <p:nvPr>
            <p:ph idx="1"/>
          </p:nvPr>
        </p:nvSpPr>
        <p:spPr>
          <a:xfrm>
            <a:off x="457200" y="1700808"/>
            <a:ext cx="8229600" cy="5040560"/>
          </a:xfrm>
        </p:spPr>
        <p:txBody>
          <a:bodyPr>
            <a:normAutofit/>
          </a:bodyPr>
          <a:lstStyle/>
          <a:p>
            <a:pPr algn="ctr"/>
            <a:r>
              <a:rPr lang="fr-FR" sz="2400" i="1" dirty="0">
                <a:effectLst/>
                <a:latin typeface="Engravers MT" panose="02090707080505020304" pitchFamily="18" charset="0"/>
                <a:ea typeface="Times New Roman" panose="02020603050405020304" pitchFamily="18" charset="0"/>
              </a:rPr>
              <a:t>Mesdames, Messieurs les présidents de clubs</a:t>
            </a:r>
          </a:p>
          <a:p>
            <a:pPr algn="ctr"/>
            <a:endParaRPr lang="fr-FR" sz="2400" dirty="0">
              <a:effectLst/>
              <a:latin typeface="Times New Roman" panose="02020603050405020304" pitchFamily="18" charset="0"/>
              <a:ea typeface="Times New Roman" panose="02020603050405020304" pitchFamily="18" charset="0"/>
            </a:endParaRPr>
          </a:p>
          <a:p>
            <a:pPr marL="0" indent="0">
              <a:buNone/>
            </a:pPr>
            <a:r>
              <a:rPr lang="fr-FR" sz="2400" dirty="0">
                <a:effectLst/>
                <a:latin typeface="Times New Roman" panose="02020603050405020304" pitchFamily="18" charset="0"/>
                <a:ea typeface="Times New Roman" panose="02020603050405020304" pitchFamily="18" charset="0"/>
              </a:rPr>
              <a:t> </a:t>
            </a:r>
            <a:r>
              <a:rPr lang="fr-FR" sz="2200" i="1" dirty="0">
                <a:effectLst/>
                <a:latin typeface="Cambria" panose="02040503050406030204" pitchFamily="18" charset="0"/>
                <a:ea typeface="Times New Roman" panose="02020603050405020304" pitchFamily="18" charset="0"/>
                <a:cs typeface="Arial" panose="020B0604020202020204" pitchFamily="34" charset="0"/>
              </a:rPr>
              <a:t>                       </a:t>
            </a:r>
            <a:r>
              <a:rPr lang="fr-FR" sz="2200" i="1" dirty="0">
                <a:effectLst/>
                <a:latin typeface="Arial" panose="020B0604020202020204" pitchFamily="34" charset="0"/>
                <a:ea typeface="Times New Roman" panose="02020603050405020304" pitchFamily="18" charset="0"/>
              </a:rPr>
              <a:t>C'est avec plaisir que je vous présente le rapport de la commission du Championnat des clubs pour la saison 2022.</a:t>
            </a:r>
            <a:endParaRPr lang="fr-FR" sz="1800" dirty="0">
              <a:effectLst/>
              <a:latin typeface="Times New Roman" panose="02020603050405020304" pitchFamily="18" charset="0"/>
              <a:ea typeface="Times New Roman" panose="02020603050405020304" pitchFamily="18" charset="0"/>
            </a:endParaRPr>
          </a:p>
          <a:p>
            <a:pPr marL="0" indent="0">
              <a:buNone/>
            </a:pPr>
            <a:r>
              <a:rPr lang="fr-FR" sz="2400" i="1"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algn="just"/>
            <a:r>
              <a:rPr lang="fr-FR" sz="2400" i="1" dirty="0">
                <a:effectLst/>
                <a:latin typeface="Arial" panose="020B0604020202020204" pitchFamily="34" charset="0"/>
                <a:ea typeface="Times New Roman" panose="02020603050405020304" pitchFamily="18" charset="0"/>
              </a:rPr>
              <a:t>Je tiens à féliciter le club de ST GERMAIN DU PLAIN  pour l’organisation des finales du Championnat  des Clubs.  Par rapport à la saison 2021, le nombre de clubs et d'équipes sont en hausse.</a:t>
            </a:r>
            <a:endParaRPr lang="fr-FR" sz="20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35281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2E8721-9FB6-45B3-BD49-C483BE139273}"/>
              </a:ext>
            </a:extLst>
          </p:cNvPr>
          <p:cNvSpPr>
            <a:spLocks noGrp="1"/>
          </p:cNvSpPr>
          <p:nvPr>
            <p:ph idx="1"/>
          </p:nvPr>
        </p:nvSpPr>
        <p:spPr>
          <a:xfrm>
            <a:off x="323528" y="980728"/>
            <a:ext cx="8496944" cy="5616624"/>
          </a:xfrm>
        </p:spPr>
        <p:txBody>
          <a:bodyPr>
            <a:noAutofit/>
          </a:bodyPr>
          <a:lstStyle/>
          <a:p>
            <a:pPr algn="just">
              <a:lnSpc>
                <a:spcPct val="115000"/>
              </a:lnSpc>
              <a:spcAft>
                <a:spcPts val="1000"/>
              </a:spcAft>
            </a:pPr>
            <a:r>
              <a:rPr lang="fr-FR" sz="4000" dirty="0">
                <a:effectLst/>
                <a:latin typeface="Calibri" panose="020F0502020204030204" pitchFamily="34" charset="0"/>
                <a:ea typeface="Calibri" panose="020F0502020204030204" pitchFamily="34" charset="0"/>
                <a:cs typeface="Times New Roman" panose="02020603050405020304" pitchFamily="18" charset="0"/>
              </a:rPr>
              <a:t>Deux nationaux Chalon sur Saône et Bourbon Lancy, treize régionaux et les concours organisés chaque week-end par les clubs grâce à tous, nous donnons aux pétanqueurs la possibilité de pratiquer dans de belles compétitions. </a:t>
            </a:r>
          </a:p>
        </p:txBody>
      </p:sp>
    </p:spTree>
    <p:extLst>
      <p:ext uri="{BB962C8B-B14F-4D97-AF65-F5344CB8AC3E}">
        <p14:creationId xmlns:p14="http://schemas.microsoft.com/office/powerpoint/2010/main" val="411397190"/>
      </p:ext>
    </p:extLst>
  </p:cSld>
  <p:clrMapOvr>
    <a:masterClrMapping/>
  </p:clrMapOvr>
  <p:transition spd="slow">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143000"/>
          </a:xfrm>
        </p:spPr>
        <p:txBody>
          <a:bodyPr>
            <a:normAutofit fontScale="90000"/>
          </a:bodyPr>
          <a:lstStyle/>
          <a:p>
            <a:pPr algn="ctr"/>
            <a:r>
              <a:rPr lang="fr-FR" dirty="0"/>
              <a:t>Commission Championnat des Clubs  </a:t>
            </a:r>
          </a:p>
        </p:txBody>
      </p:sp>
      <p:sp>
        <p:nvSpPr>
          <p:cNvPr id="3" name="Espace réservé du contenu 2"/>
          <p:cNvSpPr>
            <a:spLocks noGrp="1"/>
          </p:cNvSpPr>
          <p:nvPr>
            <p:ph idx="1"/>
          </p:nvPr>
        </p:nvSpPr>
        <p:spPr>
          <a:xfrm>
            <a:off x="457200" y="1628800"/>
            <a:ext cx="8435280" cy="5040560"/>
          </a:xfrm>
        </p:spPr>
        <p:txBody>
          <a:bodyPr>
            <a:normAutofit/>
          </a:bodyPr>
          <a:lstStyle/>
          <a:p>
            <a:pPr algn="just"/>
            <a:r>
              <a:rPr lang="fr-FR" sz="2800" b="1" i="1" u="sng" dirty="0">
                <a:effectLst/>
                <a:latin typeface="Arial" panose="020B0604020202020204" pitchFamily="34" charset="0"/>
                <a:ea typeface="Times New Roman" panose="02020603050405020304" pitchFamily="18" charset="0"/>
              </a:rPr>
              <a:t>63 Clubs pour  le championnat  Départemental  7 de plus.</a:t>
            </a:r>
            <a:r>
              <a:rPr lang="fr-FR" sz="2800" b="1" i="1" dirty="0">
                <a:effectLst/>
                <a:latin typeface="Arial" panose="020B0604020202020204" pitchFamily="34" charset="0"/>
                <a:ea typeface="Times New Roman" panose="02020603050405020304" pitchFamily="18" charset="0"/>
              </a:rPr>
              <a:t> </a:t>
            </a:r>
            <a:endParaRPr lang="fr-FR" sz="2800" dirty="0">
              <a:effectLst/>
              <a:latin typeface="Times New Roman" panose="02020603050405020304" pitchFamily="18" charset="0"/>
              <a:ea typeface="Times New Roman" panose="02020603050405020304" pitchFamily="18" charset="0"/>
            </a:endParaRPr>
          </a:p>
          <a:p>
            <a:pPr algn="just"/>
            <a:r>
              <a:rPr lang="fr-FR" sz="2800" b="1" i="1" u="sng" dirty="0">
                <a:effectLst/>
                <a:latin typeface="Arial" panose="020B0604020202020204" pitchFamily="34" charset="0"/>
                <a:ea typeface="Times New Roman" panose="02020603050405020304" pitchFamily="18" charset="0"/>
              </a:rPr>
              <a:t>269 équipes pour le Championnat Départemental qui se divise ainsi</a:t>
            </a:r>
            <a:r>
              <a:rPr lang="fr-FR" sz="2800" dirty="0">
                <a:effectLst/>
                <a:latin typeface="Arial" panose="020B0604020202020204" pitchFamily="34" charset="0"/>
                <a:ea typeface="Times New Roman" panose="02020603050405020304" pitchFamily="18" charset="0"/>
              </a:rPr>
              <a:t> :</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124 équipes Séniors – Plus 24 par rapport à 2021</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109 équipes Vétérans – Plus 29 par rapport à 2021</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31 équipes Féminines – Plus 6 par rapport à 2021</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4 équipes en Jeu Provençal </a:t>
            </a:r>
            <a:endParaRPr lang="fr-FR" sz="2800" dirty="0">
              <a:effectLst/>
              <a:latin typeface="Times New Roman" panose="02020603050405020304" pitchFamily="18" charset="0"/>
              <a:ea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471556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1514432"/>
          </a:xfrm>
        </p:spPr>
        <p:txBody>
          <a:bodyPr>
            <a:normAutofit fontScale="90000"/>
          </a:bodyPr>
          <a:lstStyle/>
          <a:p>
            <a:r>
              <a:rPr lang="fr-FR" dirty="0"/>
              <a:t>Commission Championnat des clubs </a:t>
            </a:r>
          </a:p>
        </p:txBody>
      </p:sp>
      <p:sp>
        <p:nvSpPr>
          <p:cNvPr id="3" name="Espace réservé du contenu 2"/>
          <p:cNvSpPr>
            <a:spLocks noGrp="1"/>
          </p:cNvSpPr>
          <p:nvPr>
            <p:ph idx="1"/>
          </p:nvPr>
        </p:nvSpPr>
        <p:spPr/>
        <p:txBody>
          <a:bodyPr/>
          <a:lstStyle/>
          <a:p>
            <a:r>
              <a:rPr lang="fr-FR" i="1" dirty="0"/>
              <a:t> </a:t>
            </a:r>
            <a:endParaRPr lang="fr-FR" dirty="0"/>
          </a:p>
        </p:txBody>
      </p:sp>
      <p:sp>
        <p:nvSpPr>
          <p:cNvPr id="5" name="ZoneTexte 4">
            <a:extLst>
              <a:ext uri="{FF2B5EF4-FFF2-40B4-BE49-F238E27FC236}">
                <a16:creationId xmlns:a16="http://schemas.microsoft.com/office/drawing/2014/main" id="{5F29D884-8849-4868-A4E8-1C9F65F86FB1}"/>
              </a:ext>
            </a:extLst>
          </p:cNvPr>
          <p:cNvSpPr txBox="1"/>
          <p:nvPr/>
        </p:nvSpPr>
        <p:spPr>
          <a:xfrm>
            <a:off x="457200" y="1980254"/>
            <a:ext cx="8075240" cy="3539430"/>
          </a:xfrm>
          <a:prstGeom prst="rect">
            <a:avLst/>
          </a:prstGeom>
          <a:noFill/>
        </p:spPr>
        <p:txBody>
          <a:bodyPr wrap="square">
            <a:spAutoFit/>
          </a:bodyPr>
          <a:lstStyle/>
          <a:p>
            <a:pPr algn="just"/>
            <a:r>
              <a:rPr lang="fr-FR" sz="2800" i="1" dirty="0">
                <a:effectLst/>
                <a:latin typeface="Arial" panose="020B0604020202020204" pitchFamily="34" charset="0"/>
                <a:ea typeface="Times New Roman" panose="02020603050405020304" pitchFamily="18" charset="0"/>
              </a:rPr>
              <a:t>Je soulignerais encore que certains clubs ne jouent pas le jeu, ils n’envoient pas les feuilles de match au comité ou très en retard. Je vous rappelle que le club recevant une journée est le seul responsable de l’envoi des feuilles de match dans les 48 heures.</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 Certaines feuilles de match sont des chiffons : manque n° de licence, que le prénom inscrit …</a:t>
            </a: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727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1514432"/>
          </a:xfrm>
        </p:spPr>
        <p:txBody>
          <a:bodyPr>
            <a:normAutofit fontScale="90000"/>
          </a:bodyPr>
          <a:lstStyle/>
          <a:p>
            <a:r>
              <a:rPr lang="fr-FR" dirty="0"/>
              <a:t>Commission Championnat des clubs </a:t>
            </a:r>
          </a:p>
        </p:txBody>
      </p:sp>
      <p:sp>
        <p:nvSpPr>
          <p:cNvPr id="3" name="Espace réservé du contenu 2"/>
          <p:cNvSpPr>
            <a:spLocks noGrp="1"/>
          </p:cNvSpPr>
          <p:nvPr>
            <p:ph idx="1"/>
          </p:nvPr>
        </p:nvSpPr>
        <p:spPr/>
        <p:txBody>
          <a:bodyPr/>
          <a:lstStyle/>
          <a:p>
            <a:r>
              <a:rPr lang="fr-FR" i="1" dirty="0"/>
              <a:t> </a:t>
            </a:r>
            <a:endParaRPr lang="fr-FR" dirty="0"/>
          </a:p>
        </p:txBody>
      </p:sp>
      <p:sp>
        <p:nvSpPr>
          <p:cNvPr id="5" name="ZoneTexte 4">
            <a:extLst>
              <a:ext uri="{FF2B5EF4-FFF2-40B4-BE49-F238E27FC236}">
                <a16:creationId xmlns:a16="http://schemas.microsoft.com/office/drawing/2014/main" id="{5F29D884-8849-4868-A4E8-1C9F65F86FB1}"/>
              </a:ext>
            </a:extLst>
          </p:cNvPr>
          <p:cNvSpPr txBox="1"/>
          <p:nvPr/>
        </p:nvSpPr>
        <p:spPr>
          <a:xfrm>
            <a:off x="421428" y="1698880"/>
            <a:ext cx="8075240" cy="4832092"/>
          </a:xfrm>
          <a:prstGeom prst="rect">
            <a:avLst/>
          </a:prstGeom>
          <a:noFill/>
        </p:spPr>
        <p:txBody>
          <a:bodyPr wrap="square">
            <a:spAutoFit/>
          </a:bodyPr>
          <a:lstStyle/>
          <a:p>
            <a:pPr algn="just"/>
            <a:r>
              <a:rPr lang="fr-FR" sz="2800" i="1" dirty="0">
                <a:effectLst/>
                <a:latin typeface="Arial" panose="020B0604020202020204" pitchFamily="34" charset="0"/>
                <a:ea typeface="Times New Roman" panose="02020603050405020304" pitchFamily="18" charset="0"/>
              </a:rPr>
              <a:t>- Les clubs qui désirent  recevoir une journée doivent le faire, soit par écrit ou par mail.</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 Les clubs inscrits devront prendre une journée de championnat sauf cas exceptionnel (terrain appartenant à la commune). </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Le calendrier vous sera  envoyé par mail et sera lisible sur le site du comité.</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 - Les clubs devront obligatoirement envoyer la liste des joueurs ou joueuses évoluant dans chaque équipe au comité de Saône et Loire.</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 </a:t>
            </a: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803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Commission Championnat des Clubs </a:t>
            </a:r>
          </a:p>
        </p:txBody>
      </p:sp>
      <p:sp>
        <p:nvSpPr>
          <p:cNvPr id="3" name="Espace réservé du contenu 2"/>
          <p:cNvSpPr>
            <a:spLocks noGrp="1"/>
          </p:cNvSpPr>
          <p:nvPr>
            <p:ph idx="1"/>
          </p:nvPr>
        </p:nvSpPr>
        <p:spPr>
          <a:xfrm>
            <a:off x="354360" y="1988840"/>
            <a:ext cx="8435280" cy="4733880"/>
          </a:xfrm>
        </p:spPr>
        <p:txBody>
          <a:bodyPr>
            <a:normAutofit fontScale="92500" lnSpcReduction="20000"/>
          </a:bodyPr>
          <a:lstStyle/>
          <a:p>
            <a:pPr algn="just"/>
            <a:r>
              <a:rPr lang="fr-FR" sz="2800" b="1" i="1" u="sng" dirty="0">
                <a:effectLst/>
                <a:latin typeface="Arial" panose="020B0604020202020204" pitchFamily="34" charset="0"/>
                <a:ea typeface="Times New Roman" panose="02020603050405020304" pitchFamily="18" charset="0"/>
              </a:rPr>
              <a:t>Prévision pour 2023</a:t>
            </a:r>
            <a:r>
              <a:rPr lang="fr-FR" sz="2800" b="1" i="1" dirty="0">
                <a:effectLst/>
                <a:latin typeface="Arial" panose="020B0604020202020204" pitchFamily="34" charset="0"/>
                <a:ea typeface="Times New Roman" panose="02020603050405020304" pitchFamily="18" charset="0"/>
              </a:rPr>
              <a:t> :</a:t>
            </a:r>
            <a:endParaRPr lang="fr-FR" sz="2800" dirty="0">
              <a:effectLst/>
              <a:latin typeface="Times New Roman" panose="02020603050405020304" pitchFamily="18" charset="0"/>
              <a:ea typeface="Times New Roman" panose="02020603050405020304" pitchFamily="18" charset="0"/>
            </a:endParaRPr>
          </a:p>
          <a:p>
            <a:pPr algn="just"/>
            <a:r>
              <a:rPr lang="fr-FR" sz="2800" b="1" i="1" u="sng" dirty="0">
                <a:effectLst/>
                <a:latin typeface="Arial" panose="020B0604020202020204" pitchFamily="34" charset="0"/>
                <a:ea typeface="Times New Roman" panose="02020603050405020304" pitchFamily="18" charset="0"/>
              </a:rPr>
              <a:t>Les tenues homogènes seront obligatoires le haut et le bas</a:t>
            </a:r>
            <a:endParaRPr lang="fr-FR" sz="2800" dirty="0">
              <a:effectLst/>
              <a:latin typeface="Times New Roman" panose="02020603050405020304" pitchFamily="18" charset="0"/>
              <a:ea typeface="Times New Roman" panose="02020603050405020304" pitchFamily="18" charset="0"/>
            </a:endParaRPr>
          </a:p>
          <a:p>
            <a:pPr algn="just"/>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Les rencontres séniors et féminines débuteront à 8h30.</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Si les clubs recevant une journée ne retournent pas leurs feuilles de match dans les 48 heures au comité, seront  passibles d’une amende.</a:t>
            </a:r>
            <a:endParaRPr lang="fr-FR" sz="2800" dirty="0">
              <a:effectLst/>
              <a:latin typeface="Times New Roman" panose="02020603050405020304" pitchFamily="18" charset="0"/>
              <a:ea typeface="Times New Roman" panose="02020603050405020304" pitchFamily="18" charset="0"/>
            </a:endParaRPr>
          </a:p>
          <a:p>
            <a:pPr algn="just"/>
            <a:r>
              <a:rPr lang="fr-FR" sz="2800" i="1" dirty="0">
                <a:effectLst/>
                <a:latin typeface="Arial" panose="020B0604020202020204" pitchFamily="34" charset="0"/>
                <a:ea typeface="Times New Roman" panose="02020603050405020304" pitchFamily="18" charset="0"/>
              </a:rPr>
              <a:t>Je terminerais  mon rapport en vous donnant le palmarès de la saison 2022.</a:t>
            </a:r>
            <a:endParaRPr lang="fr-FR" sz="2400" dirty="0">
              <a:effectLst/>
              <a:latin typeface="Times New Roman" panose="02020603050405020304" pitchFamily="18" charset="0"/>
              <a:ea typeface="Times New Roman" panose="02020603050405020304" pitchFamily="18" charset="0"/>
            </a:endParaRPr>
          </a:p>
          <a:p>
            <a:pPr algn="just"/>
            <a:endParaRPr lang="fr-FR" sz="2400" dirty="0">
              <a:effectLst/>
              <a:latin typeface="Times New Roman" panose="02020603050405020304" pitchFamily="18" charset="0"/>
              <a:ea typeface="Times New Roman" panose="02020603050405020304" pitchFamily="18" charset="0"/>
            </a:endParaRPr>
          </a:p>
          <a:p>
            <a:pPr marL="0" indent="0">
              <a:buNone/>
            </a:pPr>
            <a:r>
              <a:rPr lang="fr-FR" i="1" dirty="0"/>
              <a:t>                       </a:t>
            </a:r>
            <a:endParaRPr lang="fr-FR" dirty="0"/>
          </a:p>
          <a:p>
            <a:pPr marL="0" indent="0">
              <a:buNone/>
            </a:pPr>
            <a:endParaRPr lang="fr-FR" dirty="0"/>
          </a:p>
        </p:txBody>
      </p:sp>
    </p:spTree>
    <p:extLst>
      <p:ext uri="{BB962C8B-B14F-4D97-AF65-F5344CB8AC3E}">
        <p14:creationId xmlns:p14="http://schemas.microsoft.com/office/powerpoint/2010/main" val="322965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442424"/>
          </a:xfrm>
        </p:spPr>
        <p:txBody>
          <a:bodyPr>
            <a:normAutofit fontScale="90000"/>
          </a:bodyPr>
          <a:lstStyle/>
          <a:p>
            <a:r>
              <a:rPr lang="fr-FR" dirty="0"/>
              <a:t>Commission Championnat des Clubs </a:t>
            </a:r>
          </a:p>
        </p:txBody>
      </p:sp>
      <p:sp>
        <p:nvSpPr>
          <p:cNvPr id="3" name="Espace réservé du contenu 2"/>
          <p:cNvSpPr>
            <a:spLocks noGrp="1"/>
          </p:cNvSpPr>
          <p:nvPr>
            <p:ph idx="1"/>
          </p:nvPr>
        </p:nvSpPr>
        <p:spPr>
          <a:xfrm>
            <a:off x="457200" y="1772816"/>
            <a:ext cx="8229600" cy="4680520"/>
          </a:xfrm>
        </p:spPr>
        <p:txBody>
          <a:bodyPr>
            <a:normAutofit fontScale="77500" lnSpcReduction="20000"/>
          </a:bodyPr>
          <a:lstStyle/>
          <a:p>
            <a:endParaRPr lang="fr-FR" b="1" i="1" u="sng" dirty="0"/>
          </a:p>
          <a:p>
            <a:pPr algn="just"/>
            <a:r>
              <a:rPr lang="fr-FR" sz="3200" b="1" i="1" u="sng" dirty="0">
                <a:effectLst/>
                <a:latin typeface="Arial" panose="020B0604020202020204" pitchFamily="34" charset="0"/>
                <a:ea typeface="Times New Roman" panose="02020603050405020304" pitchFamily="18" charset="0"/>
              </a:rPr>
              <a:t>Palmarès 2022:</a:t>
            </a:r>
            <a:endParaRPr lang="fr-FR" sz="2400" dirty="0">
              <a:effectLst/>
              <a:latin typeface="Times New Roman" panose="02020603050405020304" pitchFamily="18" charset="0"/>
              <a:ea typeface="Times New Roman" panose="02020603050405020304" pitchFamily="18" charset="0"/>
            </a:endParaRPr>
          </a:p>
          <a:p>
            <a:pPr algn="just"/>
            <a:r>
              <a:rPr lang="fr-FR" sz="1600" b="1" i="1" u="none" strike="noStrike" dirty="0">
                <a:effectLst/>
                <a:latin typeface="Arial" panose="020B0604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800" b="1" u="sng" dirty="0">
                <a:effectLst/>
                <a:latin typeface="Arial" panose="020B0604020202020204" pitchFamily="34" charset="0"/>
                <a:ea typeface="Times New Roman" panose="02020603050405020304" pitchFamily="18" charset="0"/>
              </a:rPr>
              <a:t>En 1ère Division Séniors:</a:t>
            </a:r>
            <a:r>
              <a:rPr lang="fr-FR" sz="2800" dirty="0">
                <a:effectLst/>
                <a:latin typeface="Arial" panose="020B0604020202020204" pitchFamily="34" charset="0"/>
                <a:ea typeface="Times New Roman" panose="02020603050405020304" pitchFamily="18" charset="0"/>
              </a:rPr>
              <a:t> </a:t>
            </a:r>
            <a:r>
              <a:rPr lang="fr-FR" sz="2800" b="1" dirty="0">
                <a:solidFill>
                  <a:srgbClr val="0000CC"/>
                </a:solidFill>
                <a:effectLst/>
                <a:latin typeface="Arial" panose="020B0604020202020204" pitchFamily="34" charset="0"/>
                <a:ea typeface="Times New Roman" panose="02020603050405020304" pitchFamily="18" charset="0"/>
              </a:rPr>
              <a:t>ST MARCEL 1</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 L’équipe accède au niveau régional pour la saison 2023.</a:t>
            </a:r>
            <a:endParaRPr lang="fr-FR" sz="2400" dirty="0">
              <a:effectLst/>
              <a:latin typeface="Times New Roman" panose="02020603050405020304" pitchFamily="18" charset="0"/>
              <a:ea typeface="Times New Roman" panose="02020603050405020304" pitchFamily="18" charset="0"/>
            </a:endParaRPr>
          </a:p>
          <a:p>
            <a:pPr algn="just"/>
            <a:r>
              <a:rPr lang="fr-FR" sz="1200" dirty="0">
                <a:effectLst/>
                <a:latin typeface="Arial" panose="020B0604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800" b="1" u="sng" dirty="0">
                <a:effectLst/>
                <a:latin typeface="Arial" panose="020B0604020202020204" pitchFamily="34" charset="0"/>
                <a:ea typeface="Times New Roman" panose="02020603050405020304" pitchFamily="18" charset="0"/>
              </a:rPr>
              <a:t>En 2ème Division Séniors</a:t>
            </a:r>
            <a:r>
              <a:rPr lang="fr-FR" sz="2800" b="1" dirty="0">
                <a:effectLst/>
                <a:latin typeface="Arial" panose="020B0604020202020204" pitchFamily="34" charset="0"/>
                <a:ea typeface="Times New Roman" panose="02020603050405020304" pitchFamily="18" charset="0"/>
              </a:rPr>
              <a:t>:</a:t>
            </a:r>
            <a:r>
              <a:rPr lang="fr-FR" sz="2800" dirty="0">
                <a:effectLst/>
                <a:latin typeface="Arial" panose="020B0604020202020204" pitchFamily="34" charset="0"/>
                <a:ea typeface="Times New Roman" panose="02020603050405020304" pitchFamily="18" charset="0"/>
              </a:rPr>
              <a:t> </a:t>
            </a:r>
            <a:r>
              <a:rPr lang="fr-FR" sz="2800" b="1" dirty="0">
                <a:solidFill>
                  <a:srgbClr val="0000CC"/>
                </a:solidFill>
                <a:effectLst/>
                <a:latin typeface="Arial" panose="020B0604020202020204" pitchFamily="34" charset="0"/>
                <a:ea typeface="Times New Roman" panose="02020603050405020304" pitchFamily="18" charset="0"/>
              </a:rPr>
              <a:t>ST MARTIN EN BRESSE 1</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 L’équipe accède en 1</a:t>
            </a:r>
            <a:r>
              <a:rPr lang="fr-FR" sz="2800" baseline="30000" dirty="0">
                <a:effectLst/>
                <a:latin typeface="Arial" panose="020B0604020202020204" pitchFamily="34" charset="0"/>
                <a:ea typeface="Times New Roman" panose="02020603050405020304" pitchFamily="18" charset="0"/>
              </a:rPr>
              <a:t>ère</a:t>
            </a:r>
            <a:r>
              <a:rPr lang="fr-FR" sz="2800" dirty="0">
                <a:effectLst/>
                <a:latin typeface="Arial" panose="020B0604020202020204" pitchFamily="34" charset="0"/>
                <a:ea typeface="Times New Roman" panose="02020603050405020304" pitchFamily="18" charset="0"/>
              </a:rPr>
              <a:t> division pour la saison 2023 en compagnie de (</a:t>
            </a:r>
            <a:r>
              <a:rPr lang="fr-FR" sz="2800" b="1" dirty="0">
                <a:effectLst/>
                <a:latin typeface="Arial" panose="020B0604020202020204" pitchFamily="34" charset="0"/>
                <a:ea typeface="Times New Roman" panose="02020603050405020304" pitchFamily="18" charset="0"/>
              </a:rPr>
              <a:t>TOULON SUR ARROUX 1- LE BREUIL 1- CRECHES SUR SAONE 1</a:t>
            </a:r>
            <a:r>
              <a:rPr lang="fr-FR" sz="2800" dirty="0">
                <a:effectLst/>
                <a:latin typeface="Arial" panose="020B0604020202020204" pitchFamily="34"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pPr algn="just"/>
            <a:r>
              <a:rPr lang="fr-FR" sz="1200" dirty="0">
                <a:effectLst/>
                <a:latin typeface="Arial" panose="020B0604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800" b="1" u="sng" dirty="0">
                <a:effectLst/>
                <a:latin typeface="Arial" panose="020B0604020202020204" pitchFamily="34" charset="0"/>
                <a:ea typeface="Times New Roman" panose="02020603050405020304" pitchFamily="18" charset="0"/>
              </a:rPr>
              <a:t>En 3ème Division Séniors</a:t>
            </a:r>
            <a:r>
              <a:rPr lang="fr-FR" sz="2800" b="1" dirty="0">
                <a:effectLst/>
                <a:latin typeface="Arial" panose="020B0604020202020204" pitchFamily="34" charset="0"/>
                <a:ea typeface="Times New Roman" panose="02020603050405020304" pitchFamily="18" charset="0"/>
              </a:rPr>
              <a:t>: </a:t>
            </a:r>
            <a:r>
              <a:rPr lang="fr-FR" sz="2800" b="1" dirty="0">
                <a:solidFill>
                  <a:srgbClr val="0000CC"/>
                </a:solidFill>
                <a:effectLst/>
                <a:latin typeface="Arial" panose="020B0604020202020204" pitchFamily="34" charset="0"/>
                <a:ea typeface="Times New Roman" panose="02020603050405020304" pitchFamily="18" charset="0"/>
              </a:rPr>
              <a:t>ETANG SUR ARROUX 2</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 L’équipe accède en 2</a:t>
            </a:r>
            <a:r>
              <a:rPr lang="fr-FR" sz="2800" baseline="30000" dirty="0">
                <a:effectLst/>
                <a:latin typeface="Arial" panose="020B0604020202020204" pitchFamily="34" charset="0"/>
                <a:ea typeface="Times New Roman" panose="02020603050405020304" pitchFamily="18" charset="0"/>
              </a:rPr>
              <a:t>ème</a:t>
            </a:r>
            <a:r>
              <a:rPr lang="fr-FR" sz="2800" dirty="0">
                <a:effectLst/>
                <a:latin typeface="Arial" panose="020B0604020202020204" pitchFamily="34" charset="0"/>
                <a:ea typeface="Times New Roman" panose="02020603050405020304" pitchFamily="18" charset="0"/>
              </a:rPr>
              <a:t> division pour la saison 2023 en compagnie de</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a:t>
            </a:r>
            <a:r>
              <a:rPr lang="fr-FR" sz="2800" b="1" dirty="0">
                <a:effectLst/>
                <a:latin typeface="Arial" panose="020B0604020202020204" pitchFamily="34" charset="0"/>
                <a:ea typeface="Times New Roman" panose="02020603050405020304" pitchFamily="18" charset="0"/>
              </a:rPr>
              <a:t>LE CREUSOT 3 - CRISSEY 1 - SORNAY 1</a:t>
            </a:r>
            <a:r>
              <a:rPr lang="fr-FR" sz="2800" dirty="0">
                <a:effectLst/>
                <a:latin typeface="Arial" panose="020B0604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marL="0" indent="0">
              <a:buNone/>
            </a:pPr>
            <a:endParaRPr lang="fr-FR" dirty="0"/>
          </a:p>
          <a:p>
            <a:endParaRPr lang="fr-FR" dirty="0"/>
          </a:p>
        </p:txBody>
      </p:sp>
    </p:spTree>
    <p:extLst>
      <p:ext uri="{BB962C8B-B14F-4D97-AF65-F5344CB8AC3E}">
        <p14:creationId xmlns:p14="http://schemas.microsoft.com/office/powerpoint/2010/main" val="172440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313" y="260648"/>
            <a:ext cx="8229600" cy="1143000"/>
          </a:xfrm>
        </p:spPr>
        <p:txBody>
          <a:bodyPr>
            <a:normAutofit fontScale="90000"/>
          </a:bodyPr>
          <a:lstStyle/>
          <a:p>
            <a:pPr algn="ctr"/>
            <a:r>
              <a:rPr lang="fr-FR" dirty="0"/>
              <a:t>Commission Championnat des Clubs </a:t>
            </a:r>
          </a:p>
        </p:txBody>
      </p:sp>
      <p:sp>
        <p:nvSpPr>
          <p:cNvPr id="3" name="Espace réservé du contenu 2"/>
          <p:cNvSpPr>
            <a:spLocks noGrp="1"/>
          </p:cNvSpPr>
          <p:nvPr>
            <p:ph idx="1"/>
          </p:nvPr>
        </p:nvSpPr>
        <p:spPr>
          <a:xfrm>
            <a:off x="457200" y="1700808"/>
            <a:ext cx="8229600" cy="4896544"/>
          </a:xfrm>
        </p:spPr>
        <p:txBody>
          <a:bodyPr>
            <a:normAutofit/>
          </a:bodyPr>
          <a:lstStyle/>
          <a:p>
            <a:pPr algn="just"/>
            <a:r>
              <a:rPr lang="fr-FR" sz="2000" b="1" u="sng" dirty="0">
                <a:effectLst/>
                <a:latin typeface="Arial" panose="020B0604020202020204" pitchFamily="34" charset="0"/>
                <a:ea typeface="Times New Roman" panose="02020603050405020304" pitchFamily="18" charset="0"/>
              </a:rPr>
              <a:t>En 4</a:t>
            </a:r>
            <a:r>
              <a:rPr lang="fr-FR" sz="2000" b="1" u="sng" baseline="30000" dirty="0">
                <a:effectLst/>
                <a:latin typeface="Arial" panose="020B0604020202020204" pitchFamily="34" charset="0"/>
                <a:ea typeface="Times New Roman" panose="02020603050405020304" pitchFamily="18" charset="0"/>
              </a:rPr>
              <a:t>ème</a:t>
            </a:r>
            <a:r>
              <a:rPr lang="fr-FR" sz="2000" b="1" u="sng" dirty="0">
                <a:effectLst/>
                <a:latin typeface="Arial" panose="020B0604020202020204" pitchFamily="34" charset="0"/>
                <a:ea typeface="Times New Roman" panose="02020603050405020304" pitchFamily="18" charset="0"/>
              </a:rPr>
              <a:t> Division Séniors :</a:t>
            </a:r>
            <a:r>
              <a:rPr lang="fr-FR" sz="2000" b="1" dirty="0">
                <a:effectLst/>
                <a:latin typeface="Arial" panose="020B0604020202020204" pitchFamily="34" charset="0"/>
                <a:ea typeface="Times New Roman" panose="02020603050405020304" pitchFamily="18" charset="0"/>
              </a:rPr>
              <a:t> </a:t>
            </a:r>
            <a:r>
              <a:rPr lang="fr-FR" sz="2000" b="1" dirty="0">
                <a:solidFill>
                  <a:srgbClr val="0000CC"/>
                </a:solidFill>
                <a:effectLst/>
                <a:latin typeface="Arial" panose="020B0604020202020204" pitchFamily="34" charset="0"/>
                <a:ea typeface="Times New Roman" panose="02020603050405020304" pitchFamily="18" charset="0"/>
              </a:rPr>
              <a:t>E.P LAIZEENNE 1</a:t>
            </a:r>
            <a:endParaRPr lang="fr-FR" sz="2000" dirty="0">
              <a:effectLst/>
              <a:latin typeface="Times New Roman" panose="02020603050405020304" pitchFamily="18" charset="0"/>
              <a:ea typeface="Times New Roman" panose="02020603050405020304" pitchFamily="18" charset="0"/>
            </a:endParaRPr>
          </a:p>
          <a:p>
            <a:pPr algn="just"/>
            <a:r>
              <a:rPr lang="fr-FR" sz="2000" dirty="0">
                <a:effectLst/>
                <a:latin typeface="Arial" panose="020B0604020202020204" pitchFamily="34" charset="0"/>
                <a:ea typeface="Times New Roman" panose="02020603050405020304" pitchFamily="18" charset="0"/>
              </a:rPr>
              <a:t>L’équipe accède en 3</a:t>
            </a:r>
            <a:r>
              <a:rPr lang="fr-FR" sz="2000" baseline="30000" dirty="0">
                <a:effectLst/>
                <a:latin typeface="Arial" panose="020B0604020202020204" pitchFamily="34" charset="0"/>
                <a:ea typeface="Times New Roman" panose="02020603050405020304" pitchFamily="18" charset="0"/>
              </a:rPr>
              <a:t>ème</a:t>
            </a:r>
            <a:r>
              <a:rPr lang="fr-FR" sz="2000" dirty="0">
                <a:effectLst/>
                <a:latin typeface="Arial" panose="020B0604020202020204" pitchFamily="34" charset="0"/>
                <a:ea typeface="Times New Roman" panose="02020603050405020304" pitchFamily="18" charset="0"/>
              </a:rPr>
              <a:t> division pour la saison 2023 en compagnie de</a:t>
            </a:r>
            <a:endParaRPr lang="fr-FR" sz="2000" dirty="0">
              <a:effectLst/>
              <a:latin typeface="Times New Roman" panose="02020603050405020304" pitchFamily="18" charset="0"/>
              <a:ea typeface="Times New Roman" panose="02020603050405020304" pitchFamily="18" charset="0"/>
            </a:endParaRPr>
          </a:p>
          <a:p>
            <a:pPr algn="just"/>
            <a:r>
              <a:rPr lang="fr-FR" sz="2000" dirty="0">
                <a:effectLst/>
                <a:latin typeface="Arial" panose="020B0604020202020204" pitchFamily="34" charset="0"/>
                <a:ea typeface="Times New Roman" panose="02020603050405020304" pitchFamily="18" charset="0"/>
              </a:rPr>
              <a:t>(</a:t>
            </a:r>
            <a:r>
              <a:rPr lang="fr-FR" sz="2000" b="1" dirty="0">
                <a:effectLst/>
                <a:latin typeface="Arial" panose="020B0604020202020204" pitchFamily="34" charset="0"/>
                <a:ea typeface="Times New Roman" panose="02020603050405020304" pitchFamily="18" charset="0"/>
              </a:rPr>
              <a:t>E.P LAIZEENNE 2 - CRECHES SUR SAONE 5 - A.P CHALON 1  </a:t>
            </a:r>
            <a:endParaRPr lang="fr-FR" sz="2000" dirty="0">
              <a:effectLst/>
              <a:latin typeface="Times New Roman" panose="02020603050405020304" pitchFamily="18" charset="0"/>
              <a:ea typeface="Times New Roman" panose="02020603050405020304" pitchFamily="18" charset="0"/>
            </a:endParaRPr>
          </a:p>
          <a:p>
            <a:pPr algn="just"/>
            <a:r>
              <a:rPr lang="fr-FR" sz="2000" b="1" dirty="0">
                <a:effectLst/>
                <a:latin typeface="Arial" panose="020B0604020202020204" pitchFamily="34" charset="0"/>
                <a:ea typeface="Times New Roman" panose="02020603050405020304" pitchFamily="18" charset="0"/>
              </a:rPr>
              <a:t>PARAY LE MONIAL 2 - TOULON SUR ARROUX 2 - MARNAY 2  </a:t>
            </a:r>
            <a:endParaRPr lang="fr-FR" sz="2000" dirty="0">
              <a:effectLst/>
              <a:latin typeface="Times New Roman" panose="02020603050405020304" pitchFamily="18" charset="0"/>
              <a:ea typeface="Times New Roman" panose="02020603050405020304" pitchFamily="18" charset="0"/>
            </a:endParaRPr>
          </a:p>
          <a:p>
            <a:pPr algn="just"/>
            <a:r>
              <a:rPr lang="fr-FR" sz="2000" b="1" dirty="0">
                <a:effectLst/>
                <a:latin typeface="Arial" panose="020B0604020202020204" pitchFamily="34" charset="0"/>
                <a:ea typeface="Times New Roman" panose="02020603050405020304" pitchFamily="18" charset="0"/>
              </a:rPr>
              <a:t>CUISEAUX 1</a:t>
            </a:r>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algn="just"/>
            <a:r>
              <a:rPr lang="fr-FR" sz="2000"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algn="just"/>
            <a:r>
              <a:rPr lang="fr-FR" sz="2000" b="1" u="sng" dirty="0">
                <a:effectLst/>
                <a:latin typeface="Arial" panose="020B0604020202020204" pitchFamily="34" charset="0"/>
                <a:ea typeface="Times New Roman" panose="02020603050405020304" pitchFamily="18" charset="0"/>
              </a:rPr>
              <a:t>En Vétérans 1</a:t>
            </a:r>
            <a:r>
              <a:rPr lang="fr-FR" sz="2000" b="1" u="sng" baseline="30000" dirty="0">
                <a:effectLst/>
                <a:latin typeface="Arial" panose="020B0604020202020204" pitchFamily="34" charset="0"/>
                <a:ea typeface="Times New Roman" panose="02020603050405020304" pitchFamily="18" charset="0"/>
              </a:rPr>
              <a:t>ère</a:t>
            </a:r>
            <a:r>
              <a:rPr lang="fr-FR" sz="2000" b="1" u="sng" dirty="0">
                <a:effectLst/>
                <a:latin typeface="Arial" panose="020B0604020202020204" pitchFamily="34" charset="0"/>
                <a:ea typeface="Times New Roman" panose="02020603050405020304" pitchFamily="18" charset="0"/>
              </a:rPr>
              <a:t> Division</a:t>
            </a:r>
            <a:r>
              <a:rPr lang="fr-FR" sz="2000" b="1" dirty="0">
                <a:effectLst/>
                <a:latin typeface="Arial" panose="020B0604020202020204" pitchFamily="34" charset="0"/>
                <a:ea typeface="Times New Roman" panose="02020603050405020304" pitchFamily="18" charset="0"/>
              </a:rPr>
              <a:t>: </a:t>
            </a:r>
            <a:r>
              <a:rPr lang="fr-FR" sz="2000" b="1" dirty="0">
                <a:solidFill>
                  <a:srgbClr val="0000CC"/>
                </a:solidFill>
                <a:effectLst/>
                <a:latin typeface="Arial" panose="020B0604020202020204" pitchFamily="34" charset="0"/>
                <a:ea typeface="Times New Roman" panose="02020603050405020304" pitchFamily="18" charset="0"/>
              </a:rPr>
              <a:t>A.P AUTUN 1</a:t>
            </a:r>
            <a:endParaRPr lang="fr-FR" sz="2000" dirty="0">
              <a:effectLst/>
              <a:latin typeface="Times New Roman" panose="02020603050405020304" pitchFamily="18" charset="0"/>
              <a:ea typeface="Times New Roman" panose="02020603050405020304" pitchFamily="18" charset="0"/>
            </a:endParaRPr>
          </a:p>
          <a:p>
            <a:pPr algn="just"/>
            <a:r>
              <a:rPr lang="fr-FR" sz="2000" b="1" dirty="0">
                <a:effectLst/>
                <a:latin typeface="Arial" panose="020B0604020202020204" pitchFamily="34" charset="0"/>
                <a:ea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endParaRPr>
          </a:p>
          <a:p>
            <a:pPr algn="just"/>
            <a:r>
              <a:rPr lang="fr-FR" sz="2000" b="1" u="sng" dirty="0">
                <a:effectLst/>
                <a:latin typeface="Arial" panose="020B0604020202020204" pitchFamily="34" charset="0"/>
                <a:ea typeface="Times New Roman" panose="02020603050405020304" pitchFamily="18" charset="0"/>
              </a:rPr>
              <a:t>En Vétérans 2</a:t>
            </a:r>
            <a:r>
              <a:rPr lang="fr-FR" sz="2000" b="1" u="sng" baseline="30000" dirty="0">
                <a:effectLst/>
                <a:latin typeface="Arial" panose="020B0604020202020204" pitchFamily="34" charset="0"/>
                <a:ea typeface="Times New Roman" panose="02020603050405020304" pitchFamily="18" charset="0"/>
              </a:rPr>
              <a:t>ème</a:t>
            </a:r>
            <a:r>
              <a:rPr lang="fr-FR" sz="2000" b="1" u="sng" dirty="0">
                <a:effectLst/>
                <a:latin typeface="Arial" panose="020B0604020202020204" pitchFamily="34" charset="0"/>
                <a:ea typeface="Times New Roman" panose="02020603050405020304" pitchFamily="18" charset="0"/>
              </a:rPr>
              <a:t> Division</a:t>
            </a:r>
            <a:r>
              <a:rPr lang="fr-FR" sz="2000" b="1" dirty="0">
                <a:effectLst/>
                <a:latin typeface="Arial" panose="020B0604020202020204" pitchFamily="34" charset="0"/>
                <a:ea typeface="Times New Roman" panose="02020603050405020304" pitchFamily="18" charset="0"/>
              </a:rPr>
              <a:t>: </a:t>
            </a:r>
            <a:r>
              <a:rPr lang="fr-FR" sz="2000" b="1" dirty="0">
                <a:solidFill>
                  <a:srgbClr val="0000CC"/>
                </a:solidFill>
                <a:effectLst/>
                <a:latin typeface="Arial" panose="020B0604020202020204" pitchFamily="34" charset="0"/>
                <a:ea typeface="Times New Roman" panose="02020603050405020304" pitchFamily="18" charset="0"/>
              </a:rPr>
              <a:t>LOUHANS 2</a:t>
            </a:r>
            <a:endParaRPr lang="fr-FR" sz="2000" dirty="0">
              <a:effectLst/>
              <a:latin typeface="Times New Roman" panose="02020603050405020304" pitchFamily="18" charset="0"/>
              <a:ea typeface="Times New Roman" panose="02020603050405020304" pitchFamily="18" charset="0"/>
            </a:endParaRPr>
          </a:p>
          <a:p>
            <a:pPr algn="just"/>
            <a:r>
              <a:rPr lang="fr-FR" sz="2000" dirty="0">
                <a:effectLst/>
                <a:latin typeface="Arial" panose="020B0604020202020204" pitchFamily="34" charset="0"/>
                <a:ea typeface="Times New Roman" panose="02020603050405020304" pitchFamily="18" charset="0"/>
              </a:rPr>
              <a:t>L’équipe accède en 1</a:t>
            </a:r>
            <a:r>
              <a:rPr lang="fr-FR" sz="2000" baseline="30000" dirty="0">
                <a:effectLst/>
                <a:latin typeface="Arial" panose="020B0604020202020204" pitchFamily="34" charset="0"/>
                <a:ea typeface="Times New Roman" panose="02020603050405020304" pitchFamily="18" charset="0"/>
              </a:rPr>
              <a:t>ère</a:t>
            </a:r>
            <a:r>
              <a:rPr lang="fr-FR" sz="2000" dirty="0">
                <a:effectLst/>
                <a:latin typeface="Arial" panose="020B0604020202020204" pitchFamily="34" charset="0"/>
                <a:ea typeface="Times New Roman" panose="02020603050405020304" pitchFamily="18" charset="0"/>
              </a:rPr>
              <a:t> division pour la saison 2023 en compagnie de</a:t>
            </a:r>
            <a:endParaRPr lang="fr-FR" sz="2000" dirty="0">
              <a:effectLst/>
              <a:latin typeface="Times New Roman" panose="02020603050405020304" pitchFamily="18" charset="0"/>
              <a:ea typeface="Times New Roman" panose="02020603050405020304" pitchFamily="18" charset="0"/>
            </a:endParaRPr>
          </a:p>
          <a:p>
            <a:pPr algn="just"/>
            <a:r>
              <a:rPr lang="fr-FR" sz="2000" dirty="0">
                <a:effectLst/>
                <a:latin typeface="Arial" panose="020B0604020202020204" pitchFamily="34" charset="0"/>
                <a:ea typeface="Times New Roman" panose="02020603050405020304" pitchFamily="18" charset="0"/>
              </a:rPr>
              <a:t>(</a:t>
            </a:r>
            <a:r>
              <a:rPr lang="fr-FR" sz="2000" b="1" dirty="0">
                <a:effectLst/>
                <a:latin typeface="Arial" panose="020B0604020202020204" pitchFamily="34" charset="0"/>
                <a:ea typeface="Times New Roman" panose="02020603050405020304" pitchFamily="18" charset="0"/>
              </a:rPr>
              <a:t>DIGOIN 1</a:t>
            </a:r>
            <a:r>
              <a:rPr lang="fr-FR" sz="2000" dirty="0">
                <a:effectLst/>
                <a:latin typeface="Arial" panose="020B0604020202020204" pitchFamily="34" charset="0"/>
                <a:ea typeface="Times New Roman" panose="02020603050405020304" pitchFamily="18" charset="0"/>
              </a:rPr>
              <a:t>)</a:t>
            </a:r>
            <a:endParaRPr lang="fr-FR" sz="2000" dirty="0">
              <a:effectLst/>
              <a:latin typeface="Times New Roman" panose="02020603050405020304" pitchFamily="18" charset="0"/>
              <a:ea typeface="Times New Roman" panose="02020603050405020304" pitchFamily="18" charset="0"/>
            </a:endParaRPr>
          </a:p>
          <a:p>
            <a:endParaRPr lang="fr-FR" sz="2000" dirty="0">
              <a:effectLst/>
              <a:latin typeface="Times New Roman" panose="02020603050405020304" pitchFamily="18" charset="0"/>
              <a:ea typeface="Times New Roman" panose="02020603050405020304" pitchFamily="18" charset="0"/>
            </a:endParaRPr>
          </a:p>
          <a:p>
            <a:pPr marL="0" indent="0">
              <a:buNone/>
            </a:pPr>
            <a:endParaRPr lang="fr-FR" sz="20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413410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1143000"/>
          </a:xfrm>
        </p:spPr>
        <p:txBody>
          <a:bodyPr>
            <a:normAutofit fontScale="90000"/>
          </a:bodyPr>
          <a:lstStyle/>
          <a:p>
            <a:pPr algn="ctr"/>
            <a:r>
              <a:rPr lang="fr-FR" dirty="0"/>
              <a:t>Commission Championnat des Clubs </a:t>
            </a:r>
          </a:p>
        </p:txBody>
      </p:sp>
      <p:sp>
        <p:nvSpPr>
          <p:cNvPr id="3" name="Espace réservé du contenu 2"/>
          <p:cNvSpPr>
            <a:spLocks noGrp="1"/>
          </p:cNvSpPr>
          <p:nvPr>
            <p:ph idx="1"/>
          </p:nvPr>
        </p:nvSpPr>
        <p:spPr>
          <a:xfrm>
            <a:off x="323528" y="1556792"/>
            <a:ext cx="8568952" cy="5040560"/>
          </a:xfrm>
        </p:spPr>
        <p:txBody>
          <a:bodyPr>
            <a:normAutofit fontScale="85000" lnSpcReduction="20000"/>
          </a:bodyPr>
          <a:lstStyle/>
          <a:p>
            <a:pPr algn="just"/>
            <a:r>
              <a:rPr lang="fr-FR" sz="2800" b="1" u="sng" dirty="0">
                <a:effectLst/>
                <a:latin typeface="Arial" panose="020B0604020202020204" pitchFamily="34" charset="0"/>
                <a:ea typeface="Times New Roman" panose="02020603050405020304" pitchFamily="18" charset="0"/>
              </a:rPr>
              <a:t>En Vétérans 3</a:t>
            </a:r>
            <a:r>
              <a:rPr lang="fr-FR" sz="2800" b="1" u="sng" baseline="30000" dirty="0">
                <a:effectLst/>
                <a:latin typeface="Arial" panose="020B0604020202020204" pitchFamily="34" charset="0"/>
                <a:ea typeface="Times New Roman" panose="02020603050405020304" pitchFamily="18" charset="0"/>
              </a:rPr>
              <a:t>ème</a:t>
            </a:r>
            <a:r>
              <a:rPr lang="fr-FR" sz="2800" b="1" u="sng" dirty="0">
                <a:effectLst/>
                <a:latin typeface="Arial" panose="020B0604020202020204" pitchFamily="34" charset="0"/>
                <a:ea typeface="Times New Roman" panose="02020603050405020304" pitchFamily="18" charset="0"/>
              </a:rPr>
              <a:t> Division</a:t>
            </a:r>
            <a:r>
              <a:rPr lang="fr-FR" sz="2800" b="1" dirty="0">
                <a:effectLst/>
                <a:latin typeface="Arial" panose="020B0604020202020204" pitchFamily="34" charset="0"/>
                <a:ea typeface="Times New Roman" panose="02020603050405020304" pitchFamily="18" charset="0"/>
              </a:rPr>
              <a:t>:</a:t>
            </a:r>
            <a:r>
              <a:rPr lang="fr-FR" sz="2800" dirty="0">
                <a:effectLst/>
                <a:latin typeface="Arial" panose="020B0604020202020204" pitchFamily="34" charset="0"/>
                <a:ea typeface="Times New Roman" panose="02020603050405020304" pitchFamily="18" charset="0"/>
              </a:rPr>
              <a:t> </a:t>
            </a:r>
            <a:r>
              <a:rPr lang="fr-FR" sz="2800" b="1" dirty="0">
                <a:solidFill>
                  <a:srgbClr val="0000CC"/>
                </a:solidFill>
                <a:effectLst/>
                <a:latin typeface="Arial" panose="020B0604020202020204" pitchFamily="34" charset="0"/>
                <a:ea typeface="Times New Roman" panose="02020603050405020304" pitchFamily="18" charset="0"/>
              </a:rPr>
              <a:t>ST LOUP DE VARENNES 1</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L’équipe accède en 2</a:t>
            </a:r>
            <a:r>
              <a:rPr lang="fr-FR" sz="2800" baseline="30000" dirty="0">
                <a:effectLst/>
                <a:latin typeface="Arial" panose="020B0604020202020204" pitchFamily="34" charset="0"/>
                <a:ea typeface="Times New Roman" panose="02020603050405020304" pitchFamily="18" charset="0"/>
              </a:rPr>
              <a:t>ème</a:t>
            </a:r>
            <a:r>
              <a:rPr lang="fr-FR" sz="2800" dirty="0">
                <a:effectLst/>
                <a:latin typeface="Arial" panose="020B0604020202020204" pitchFamily="34" charset="0"/>
                <a:ea typeface="Times New Roman" panose="02020603050405020304" pitchFamily="18" charset="0"/>
              </a:rPr>
              <a:t> division pour la saison 2023 en compagnie de </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a:t>
            </a:r>
            <a:r>
              <a:rPr lang="fr-FR" sz="2800" b="1" dirty="0">
                <a:effectLst/>
                <a:latin typeface="Arial" panose="020B0604020202020204" pitchFamily="34" charset="0"/>
                <a:ea typeface="Times New Roman" panose="02020603050405020304" pitchFamily="18" charset="0"/>
              </a:rPr>
              <a:t>AUTUN 3 - CHATENOY LE ROYAL 1 - BOUCHON DE LA DHEUNE 1</a:t>
            </a:r>
            <a:r>
              <a:rPr lang="fr-FR" sz="2800" dirty="0">
                <a:effectLst/>
                <a:latin typeface="Arial" panose="020B0604020202020204" pitchFamily="34"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pPr algn="just"/>
            <a:r>
              <a:rPr lang="fr-FR" sz="1200" b="1" dirty="0">
                <a:effectLst/>
                <a:latin typeface="Arial" panose="020B0604020202020204" pitchFamily="34"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800" b="1" u="sng" dirty="0">
                <a:effectLst/>
                <a:latin typeface="Arial" panose="020B0604020202020204" pitchFamily="34" charset="0"/>
                <a:ea typeface="Times New Roman" panose="02020603050405020304" pitchFamily="18" charset="0"/>
              </a:rPr>
              <a:t>En Vétérans 4</a:t>
            </a:r>
            <a:r>
              <a:rPr lang="fr-FR" sz="2800" b="1" u="sng" baseline="30000" dirty="0">
                <a:effectLst/>
                <a:latin typeface="Arial" panose="020B0604020202020204" pitchFamily="34" charset="0"/>
                <a:ea typeface="Times New Roman" panose="02020603050405020304" pitchFamily="18" charset="0"/>
              </a:rPr>
              <a:t>ème</a:t>
            </a:r>
            <a:r>
              <a:rPr lang="fr-FR" sz="2800" b="1" u="sng" dirty="0">
                <a:effectLst/>
                <a:latin typeface="Arial" panose="020B0604020202020204" pitchFamily="34" charset="0"/>
                <a:ea typeface="Times New Roman" panose="02020603050405020304" pitchFamily="18" charset="0"/>
              </a:rPr>
              <a:t> Division</a:t>
            </a:r>
            <a:r>
              <a:rPr lang="fr-FR" sz="2800" b="1" dirty="0">
                <a:effectLst/>
                <a:latin typeface="Arial" panose="020B0604020202020204" pitchFamily="34" charset="0"/>
                <a:ea typeface="Times New Roman" panose="02020603050405020304" pitchFamily="18" charset="0"/>
              </a:rPr>
              <a:t>: </a:t>
            </a:r>
            <a:r>
              <a:rPr lang="fr-FR" sz="2800" b="1" dirty="0">
                <a:solidFill>
                  <a:srgbClr val="0000CC"/>
                </a:solidFill>
                <a:effectLst/>
                <a:latin typeface="Arial" panose="020B0604020202020204" pitchFamily="34" charset="0"/>
                <a:ea typeface="Times New Roman" panose="02020603050405020304" pitchFamily="18" charset="0"/>
              </a:rPr>
              <a:t>MACON 4</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L’équipe accède en 3</a:t>
            </a:r>
            <a:r>
              <a:rPr lang="fr-FR" sz="2800" baseline="30000" dirty="0">
                <a:effectLst/>
                <a:latin typeface="Arial" panose="020B0604020202020204" pitchFamily="34" charset="0"/>
                <a:ea typeface="Times New Roman" panose="02020603050405020304" pitchFamily="18" charset="0"/>
              </a:rPr>
              <a:t>ème</a:t>
            </a:r>
            <a:r>
              <a:rPr lang="fr-FR" sz="2800" dirty="0">
                <a:effectLst/>
                <a:latin typeface="Arial" panose="020B0604020202020204" pitchFamily="34" charset="0"/>
                <a:ea typeface="Times New Roman" panose="02020603050405020304" pitchFamily="18" charset="0"/>
              </a:rPr>
              <a:t> division pour la saison 2023 en compagnie de</a:t>
            </a:r>
            <a:endParaRPr lang="fr-FR" sz="2400" dirty="0">
              <a:effectLst/>
              <a:latin typeface="Times New Roman" panose="02020603050405020304" pitchFamily="18" charset="0"/>
              <a:ea typeface="Times New Roman" panose="02020603050405020304" pitchFamily="18" charset="0"/>
            </a:endParaRPr>
          </a:p>
          <a:p>
            <a:pPr algn="just"/>
            <a:r>
              <a:rPr lang="fr-FR" sz="2800" dirty="0">
                <a:effectLst/>
                <a:latin typeface="Arial" panose="020B0604020202020204" pitchFamily="34" charset="0"/>
                <a:ea typeface="Times New Roman" panose="02020603050405020304" pitchFamily="18" charset="0"/>
              </a:rPr>
              <a:t>(</a:t>
            </a:r>
            <a:r>
              <a:rPr lang="fr-FR" sz="2800" b="1" dirty="0">
                <a:effectLst/>
                <a:latin typeface="Arial" panose="020B0604020202020204" pitchFamily="34" charset="0"/>
                <a:ea typeface="Times New Roman" panose="02020603050405020304" pitchFamily="18" charset="0"/>
              </a:rPr>
              <a:t>CHARNAY LES MACON 2 - DRACY 1 - PARAY LE MONIAL 4 </a:t>
            </a:r>
            <a:endParaRPr lang="fr-FR" sz="2400" dirty="0">
              <a:effectLst/>
              <a:latin typeface="Times New Roman" panose="02020603050405020304" pitchFamily="18" charset="0"/>
              <a:ea typeface="Times New Roman" panose="02020603050405020304" pitchFamily="18" charset="0"/>
            </a:endParaRPr>
          </a:p>
          <a:p>
            <a:pPr algn="just"/>
            <a:r>
              <a:rPr lang="fr-FR" sz="2800" b="1" dirty="0">
                <a:effectLst/>
                <a:latin typeface="Arial" panose="020B0604020202020204" pitchFamily="34" charset="0"/>
                <a:ea typeface="Times New Roman" panose="02020603050405020304" pitchFamily="18" charset="0"/>
              </a:rPr>
              <a:t> MESVRES 1 - LESSARD LE NATIONAL 1 - E.P LAIZEENNE 1</a:t>
            </a:r>
            <a:endParaRPr lang="fr-FR" sz="2400" dirty="0">
              <a:effectLst/>
              <a:latin typeface="Times New Roman" panose="02020603050405020304" pitchFamily="18" charset="0"/>
              <a:ea typeface="Times New Roman" panose="02020603050405020304" pitchFamily="18" charset="0"/>
            </a:endParaRPr>
          </a:p>
          <a:p>
            <a:pPr algn="just"/>
            <a:r>
              <a:rPr lang="fr-FR" sz="2800" b="1" dirty="0">
                <a:effectLst/>
                <a:latin typeface="Arial" panose="020B0604020202020204" pitchFamily="34" charset="0"/>
                <a:ea typeface="Times New Roman" panose="02020603050405020304" pitchFamily="18" charset="0"/>
              </a:rPr>
              <a:t>LE CREUSOT 3</a:t>
            </a:r>
            <a:r>
              <a:rPr lang="fr-FR" sz="2800" dirty="0">
                <a:effectLst/>
                <a:latin typeface="Arial" panose="020B0604020202020204" pitchFamily="34"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113500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1143000"/>
          </a:xfrm>
        </p:spPr>
        <p:txBody>
          <a:bodyPr>
            <a:normAutofit fontScale="90000"/>
          </a:bodyPr>
          <a:lstStyle/>
          <a:p>
            <a:pPr algn="ctr"/>
            <a:r>
              <a:rPr lang="fr-FR" dirty="0"/>
              <a:t>Commission Championnat des Clubs </a:t>
            </a:r>
          </a:p>
        </p:txBody>
      </p:sp>
      <p:sp>
        <p:nvSpPr>
          <p:cNvPr id="3" name="Espace réservé du contenu 2"/>
          <p:cNvSpPr>
            <a:spLocks noGrp="1"/>
          </p:cNvSpPr>
          <p:nvPr>
            <p:ph idx="1"/>
          </p:nvPr>
        </p:nvSpPr>
        <p:spPr>
          <a:xfrm>
            <a:off x="323528" y="1556792"/>
            <a:ext cx="8568952" cy="5040560"/>
          </a:xfrm>
        </p:spPr>
        <p:txBody>
          <a:bodyPr>
            <a:normAutofit fontScale="85000" lnSpcReduction="20000"/>
          </a:bodyPr>
          <a:lstStyle/>
          <a:p>
            <a:pPr algn="just"/>
            <a:r>
              <a:rPr lang="fr-FR" sz="3100" b="1" u="sng" dirty="0">
                <a:effectLst/>
                <a:latin typeface="Arial" panose="020B0604020202020204" pitchFamily="34" charset="0"/>
                <a:ea typeface="Times New Roman" panose="02020603050405020304" pitchFamily="18" charset="0"/>
              </a:rPr>
              <a:t>En Féminine1ère Division</a:t>
            </a:r>
            <a:r>
              <a:rPr lang="fr-FR" sz="3100" b="1" dirty="0">
                <a:effectLst/>
                <a:latin typeface="Arial" panose="020B0604020202020204" pitchFamily="34" charset="0"/>
                <a:ea typeface="Times New Roman" panose="02020603050405020304" pitchFamily="18" charset="0"/>
              </a:rPr>
              <a:t>:</a:t>
            </a:r>
            <a:r>
              <a:rPr lang="fr-FR" sz="3100" dirty="0">
                <a:effectLst/>
                <a:latin typeface="Arial" panose="020B0604020202020204" pitchFamily="34" charset="0"/>
                <a:ea typeface="Times New Roman" panose="02020603050405020304" pitchFamily="18" charset="0"/>
              </a:rPr>
              <a:t> </a:t>
            </a:r>
            <a:r>
              <a:rPr lang="fr-FR" sz="3100" b="1" dirty="0">
                <a:solidFill>
                  <a:srgbClr val="0000CC"/>
                </a:solidFill>
                <a:effectLst/>
                <a:latin typeface="Arial" panose="020B0604020202020204" pitchFamily="34" charset="0"/>
                <a:ea typeface="Times New Roman" panose="02020603050405020304" pitchFamily="18" charset="0"/>
              </a:rPr>
              <a:t>ST GERMAIN DU PLAIN 1</a:t>
            </a:r>
            <a:endParaRPr lang="fr-FR" sz="3100" dirty="0">
              <a:effectLst/>
              <a:latin typeface="Times New Roman" panose="02020603050405020304" pitchFamily="18" charset="0"/>
              <a:ea typeface="Times New Roman" panose="02020603050405020304" pitchFamily="18" charset="0"/>
            </a:endParaRPr>
          </a:p>
          <a:p>
            <a:pPr algn="just"/>
            <a:r>
              <a:rPr lang="fr-FR" sz="3100" dirty="0">
                <a:effectLst/>
                <a:latin typeface="Arial" panose="020B0604020202020204" pitchFamily="34" charset="0"/>
                <a:ea typeface="Times New Roman" panose="02020603050405020304" pitchFamily="18" charset="0"/>
              </a:rPr>
              <a:t>L’équipe accède au niveau régional pour la saison 2023.</a:t>
            </a:r>
            <a:endParaRPr lang="fr-FR" sz="3100" dirty="0">
              <a:effectLst/>
              <a:latin typeface="Times New Roman" panose="02020603050405020304" pitchFamily="18" charset="0"/>
              <a:ea typeface="Times New Roman" panose="02020603050405020304" pitchFamily="18" charset="0"/>
            </a:endParaRPr>
          </a:p>
          <a:p>
            <a:pPr algn="just"/>
            <a:endParaRPr lang="fr-FR" sz="3100" dirty="0">
              <a:effectLst/>
              <a:latin typeface="Times New Roman" panose="02020603050405020304" pitchFamily="18" charset="0"/>
              <a:ea typeface="Times New Roman" panose="02020603050405020304" pitchFamily="18" charset="0"/>
            </a:endParaRPr>
          </a:p>
          <a:p>
            <a:pPr algn="just"/>
            <a:r>
              <a:rPr lang="fr-FR" sz="3100" b="1" u="sng" dirty="0">
                <a:effectLst/>
                <a:latin typeface="Arial" panose="020B0604020202020204" pitchFamily="34" charset="0"/>
                <a:ea typeface="Times New Roman" panose="02020603050405020304" pitchFamily="18" charset="0"/>
              </a:rPr>
              <a:t>En Féminine2ème Division</a:t>
            </a:r>
            <a:r>
              <a:rPr lang="fr-FR" sz="3100" b="1" dirty="0">
                <a:effectLst/>
                <a:latin typeface="Arial" panose="020B0604020202020204" pitchFamily="34" charset="0"/>
                <a:ea typeface="Times New Roman" panose="02020603050405020304" pitchFamily="18" charset="0"/>
              </a:rPr>
              <a:t>:</a:t>
            </a:r>
            <a:r>
              <a:rPr lang="fr-FR" sz="3100" dirty="0">
                <a:effectLst/>
                <a:latin typeface="Arial" panose="020B0604020202020204" pitchFamily="34" charset="0"/>
                <a:ea typeface="Times New Roman" panose="02020603050405020304" pitchFamily="18" charset="0"/>
              </a:rPr>
              <a:t> </a:t>
            </a:r>
            <a:r>
              <a:rPr lang="fr-FR" sz="3100" b="1" dirty="0">
                <a:solidFill>
                  <a:srgbClr val="0000CC"/>
                </a:solidFill>
                <a:effectLst/>
                <a:latin typeface="Arial" panose="020B0604020202020204" pitchFamily="34" charset="0"/>
                <a:ea typeface="Times New Roman" panose="02020603050405020304" pitchFamily="18" charset="0"/>
              </a:rPr>
              <a:t>ST LOUP DE VARENNES 1</a:t>
            </a:r>
            <a:endParaRPr lang="fr-FR" sz="3100" dirty="0">
              <a:effectLst/>
              <a:latin typeface="Times New Roman" panose="02020603050405020304" pitchFamily="18" charset="0"/>
              <a:ea typeface="Times New Roman" panose="02020603050405020304" pitchFamily="18" charset="0"/>
            </a:endParaRPr>
          </a:p>
          <a:p>
            <a:pPr algn="just"/>
            <a:r>
              <a:rPr lang="fr-FR" sz="3100" dirty="0">
                <a:effectLst/>
                <a:latin typeface="Arial" panose="020B0604020202020204" pitchFamily="34" charset="0"/>
                <a:ea typeface="Times New Roman" panose="02020603050405020304" pitchFamily="18" charset="0"/>
              </a:rPr>
              <a:t>L’équipe accède en 1</a:t>
            </a:r>
            <a:r>
              <a:rPr lang="fr-FR" sz="3100" baseline="30000" dirty="0">
                <a:effectLst/>
                <a:latin typeface="Arial" panose="020B0604020202020204" pitchFamily="34" charset="0"/>
                <a:ea typeface="Times New Roman" panose="02020603050405020304" pitchFamily="18" charset="0"/>
              </a:rPr>
              <a:t>ère</a:t>
            </a:r>
            <a:r>
              <a:rPr lang="fr-FR" sz="3100" dirty="0">
                <a:effectLst/>
                <a:latin typeface="Arial" panose="020B0604020202020204" pitchFamily="34" charset="0"/>
                <a:ea typeface="Times New Roman" panose="02020603050405020304" pitchFamily="18" charset="0"/>
              </a:rPr>
              <a:t> division pour la saison 2023 en compagnie de</a:t>
            </a:r>
            <a:endParaRPr lang="fr-FR" sz="3100" dirty="0">
              <a:effectLst/>
              <a:latin typeface="Times New Roman" panose="02020603050405020304" pitchFamily="18" charset="0"/>
              <a:ea typeface="Times New Roman" panose="02020603050405020304" pitchFamily="18" charset="0"/>
            </a:endParaRPr>
          </a:p>
          <a:p>
            <a:pPr algn="just"/>
            <a:r>
              <a:rPr lang="fr-FR" sz="3100" dirty="0">
                <a:effectLst/>
                <a:latin typeface="Arial" panose="020B0604020202020204" pitchFamily="34" charset="0"/>
                <a:ea typeface="Times New Roman" panose="02020603050405020304" pitchFamily="18" charset="0"/>
              </a:rPr>
              <a:t>(</a:t>
            </a:r>
            <a:r>
              <a:rPr lang="fr-FR" sz="3100" b="1" dirty="0">
                <a:effectLst/>
                <a:latin typeface="Arial" panose="020B0604020202020204" pitchFamily="34" charset="0"/>
                <a:ea typeface="Times New Roman" panose="02020603050405020304" pitchFamily="18" charset="0"/>
              </a:rPr>
              <a:t>MACON 1- PETANQUE BUXYNOISE 1 - CRECHES SUR SAONE 2</a:t>
            </a:r>
            <a:r>
              <a:rPr lang="fr-FR" sz="3100" dirty="0">
                <a:effectLst/>
                <a:latin typeface="Arial" panose="020B0604020202020204" pitchFamily="34" charset="0"/>
                <a:ea typeface="Times New Roman" panose="02020603050405020304" pitchFamily="18" charset="0"/>
              </a:rPr>
              <a:t>)   </a:t>
            </a:r>
            <a:endParaRPr lang="fr-FR" sz="3100" dirty="0">
              <a:effectLst/>
              <a:latin typeface="Times New Roman" panose="02020603050405020304" pitchFamily="18" charset="0"/>
              <a:ea typeface="Times New Roman" panose="02020603050405020304" pitchFamily="18" charset="0"/>
            </a:endParaRPr>
          </a:p>
          <a:p>
            <a:pPr algn="just"/>
            <a:endParaRPr lang="fr-FR" sz="3100" dirty="0">
              <a:effectLst/>
              <a:latin typeface="Times New Roman" panose="02020603050405020304" pitchFamily="18" charset="0"/>
              <a:ea typeface="Times New Roman" panose="02020603050405020304" pitchFamily="18" charset="0"/>
            </a:endParaRPr>
          </a:p>
          <a:p>
            <a:pPr algn="just"/>
            <a:r>
              <a:rPr lang="fr-FR" sz="3100" b="1" u="sng" dirty="0">
                <a:effectLst/>
                <a:latin typeface="Arial" panose="020B0604020202020204" pitchFamily="34" charset="0"/>
                <a:ea typeface="Times New Roman" panose="02020603050405020304" pitchFamily="18" charset="0"/>
              </a:rPr>
              <a:t>Jeu Provençal : </a:t>
            </a:r>
            <a:r>
              <a:rPr lang="fr-FR" sz="3100" b="1" dirty="0">
                <a:solidFill>
                  <a:srgbClr val="0000CC"/>
                </a:solidFill>
                <a:effectLst/>
                <a:latin typeface="Arial" panose="020B0604020202020204" pitchFamily="34" charset="0"/>
                <a:ea typeface="Times New Roman" panose="02020603050405020304" pitchFamily="18" charset="0"/>
              </a:rPr>
              <a:t>E.P LAIZEENNE 1</a:t>
            </a:r>
            <a:endParaRPr lang="fr-FR" sz="3100" dirty="0">
              <a:effectLst/>
              <a:latin typeface="Times New Roman" panose="02020603050405020304" pitchFamily="18" charset="0"/>
              <a:ea typeface="Times New Roman" panose="02020603050405020304" pitchFamily="18" charset="0"/>
            </a:endParaRPr>
          </a:p>
          <a:p>
            <a:pPr marL="0" indent="0" algn="just">
              <a:buNone/>
            </a:pPr>
            <a:endParaRPr lang="fr-FR" sz="3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346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1143000"/>
          </a:xfrm>
        </p:spPr>
        <p:txBody>
          <a:bodyPr>
            <a:normAutofit fontScale="90000"/>
          </a:bodyPr>
          <a:lstStyle/>
          <a:p>
            <a:pPr algn="ctr"/>
            <a:r>
              <a:rPr lang="fr-FR" dirty="0"/>
              <a:t>Commission Championnat des Clubs </a:t>
            </a:r>
          </a:p>
        </p:txBody>
      </p:sp>
      <p:sp>
        <p:nvSpPr>
          <p:cNvPr id="3" name="Espace réservé du contenu 2"/>
          <p:cNvSpPr>
            <a:spLocks noGrp="1"/>
          </p:cNvSpPr>
          <p:nvPr>
            <p:ph idx="1"/>
          </p:nvPr>
        </p:nvSpPr>
        <p:spPr>
          <a:xfrm>
            <a:off x="323528" y="1556792"/>
            <a:ext cx="8568952" cy="5040560"/>
          </a:xfrm>
        </p:spPr>
        <p:txBody>
          <a:bodyPr>
            <a:normAutofit/>
          </a:bodyPr>
          <a:lstStyle/>
          <a:p>
            <a:r>
              <a:rPr lang="fr-FR" sz="3600" i="1" dirty="0">
                <a:effectLst/>
                <a:latin typeface="Arial" panose="020B0604020202020204" pitchFamily="34" charset="0"/>
                <a:ea typeface="Times New Roman" panose="02020603050405020304" pitchFamily="18" charset="0"/>
              </a:rPr>
              <a:t>Pour tout renseignement, je me tiens à votre disposition.</a:t>
            </a:r>
            <a:endParaRPr lang="fr-FR" sz="3600" dirty="0">
              <a:effectLst/>
              <a:latin typeface="Times New Roman" panose="02020603050405020304" pitchFamily="18" charset="0"/>
              <a:ea typeface="Times New Roman" panose="02020603050405020304" pitchFamily="18" charset="0"/>
            </a:endParaRPr>
          </a:p>
          <a:p>
            <a:pPr algn="just"/>
            <a:r>
              <a:rPr lang="fr-FR" sz="3600" i="1" dirty="0">
                <a:effectLst/>
                <a:latin typeface="Arial" panose="020B0604020202020204" pitchFamily="34" charset="0"/>
                <a:ea typeface="Times New Roman" panose="02020603050405020304" pitchFamily="18" charset="0"/>
              </a:rPr>
              <a:t>Je vous remercie de votre attention et souhaite à tous les clubs de très bonnes fêtes de fin d’année et une bonne saison 2023.</a:t>
            </a:r>
            <a:endParaRPr lang="fr-FR" sz="3600" dirty="0">
              <a:effectLst/>
              <a:latin typeface="Times New Roman" panose="02020603050405020304" pitchFamily="18" charset="0"/>
              <a:ea typeface="Times New Roman" panose="02020603050405020304" pitchFamily="18" charset="0"/>
            </a:endParaRPr>
          </a:p>
          <a:p>
            <a:r>
              <a:rPr lang="fr-FR" sz="1800" dirty="0">
                <a:effectLst/>
                <a:latin typeface="Cambria" panose="0204050305040603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r"/>
            <a:r>
              <a:rPr lang="fr-FR" sz="2400" b="1" dirty="0">
                <a:effectLst/>
                <a:latin typeface="Arial" panose="020B0604020202020204" pitchFamily="34" charset="0"/>
                <a:ea typeface="Times New Roman" panose="02020603050405020304" pitchFamily="18" charset="0"/>
              </a:rPr>
              <a:t>J.L DRAGO</a:t>
            </a:r>
            <a:endParaRPr lang="fr-FR" sz="2400" b="1"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049525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QUESTIONS DIVERSES</a:t>
            </a:r>
          </a:p>
        </p:txBody>
      </p:sp>
      <p:sp>
        <p:nvSpPr>
          <p:cNvPr id="3" name="Espace réservé du contenu 2"/>
          <p:cNvSpPr>
            <a:spLocks noGrp="1"/>
          </p:cNvSpPr>
          <p:nvPr>
            <p:ph idx="1"/>
          </p:nvPr>
        </p:nvSpPr>
        <p:spPr/>
        <p:txBody>
          <a:bodyPr>
            <a:normAutofit/>
          </a:bodyPr>
          <a:lstStyle/>
          <a:p>
            <a:pPr algn="ctr"/>
            <a:r>
              <a:rPr lang="fr-FR" sz="4400" dirty="0"/>
              <a:t>VOUS AVEZ LA PAROLE </a:t>
            </a:r>
          </a:p>
        </p:txBody>
      </p:sp>
      <p:pic>
        <p:nvPicPr>
          <p:cNvPr id="5" name="Image 4" descr="mains-levees-1.jpg"/>
          <p:cNvPicPr>
            <a:picLocks noChangeAspect="1"/>
          </p:cNvPicPr>
          <p:nvPr/>
        </p:nvPicPr>
        <p:blipFill>
          <a:blip r:embed="rId2" cstate="print"/>
          <a:stretch>
            <a:fillRect/>
          </a:stretch>
        </p:blipFill>
        <p:spPr>
          <a:xfrm>
            <a:off x="2267744" y="2852936"/>
            <a:ext cx="5040560" cy="33620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99158C-B8B7-4E73-9DA7-DE168DF38DC0}"/>
              </a:ext>
            </a:extLst>
          </p:cNvPr>
          <p:cNvSpPr>
            <a:spLocks noGrp="1"/>
          </p:cNvSpPr>
          <p:nvPr>
            <p:ph idx="1"/>
          </p:nvPr>
        </p:nvSpPr>
        <p:spPr>
          <a:xfrm>
            <a:off x="251520" y="620688"/>
            <a:ext cx="8496944" cy="5976664"/>
          </a:xfrm>
        </p:spPr>
        <p:txBody>
          <a:bodyPr>
            <a:normAutofit/>
          </a:bodyPr>
          <a:lstStyle/>
          <a:p>
            <a:pPr algn="just">
              <a:lnSpc>
                <a:spcPct val="115000"/>
              </a:lnSpc>
              <a:spcAft>
                <a:spcPts val="1000"/>
              </a:spcAft>
            </a:pPr>
            <a:r>
              <a:rPr lang="fr-FR" sz="3600" dirty="0">
                <a:effectLst/>
                <a:latin typeface="Calibri" panose="020F0502020204030204" pitchFamily="34" charset="0"/>
                <a:ea typeface="Calibri" panose="020F0502020204030204" pitchFamily="34" charset="0"/>
                <a:cs typeface="Times New Roman" panose="02020603050405020304" pitchFamily="18" charset="0"/>
              </a:rPr>
              <a:t>La participation aux championnats de Saône et Loire a augmenté d’une façon importante, nous avons senti un besoin chez nos licenciés de retrouver les terrains de pétanque. Plusieurs compétitions dont la coupe de France avec une très bonne presse auprès des clubs montrent tout l’intérêt des clubs d’être présent dans ces compétitions. </a:t>
            </a:r>
          </a:p>
          <a:p>
            <a:endParaRPr lang="fr-FR" dirty="0"/>
          </a:p>
        </p:txBody>
      </p:sp>
    </p:spTree>
    <p:extLst>
      <p:ext uri="{BB962C8B-B14F-4D97-AF65-F5344CB8AC3E}">
        <p14:creationId xmlns:p14="http://schemas.microsoft.com/office/powerpoint/2010/main" val="30035765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2ABC59-F189-426A-AAB7-2961B76DD948}"/>
              </a:ext>
            </a:extLst>
          </p:cNvPr>
          <p:cNvSpPr>
            <a:spLocks noGrp="1"/>
          </p:cNvSpPr>
          <p:nvPr>
            <p:ph idx="1"/>
          </p:nvPr>
        </p:nvSpPr>
        <p:spPr>
          <a:xfrm>
            <a:off x="179512" y="737320"/>
            <a:ext cx="8507288" cy="6120680"/>
          </a:xfrm>
        </p:spPr>
        <p:txBody>
          <a:bodyPr>
            <a:normAutofit/>
          </a:bodyPr>
          <a:lstStyle/>
          <a:p>
            <a:pPr algn="just">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Nos championnats vont changer de fonctionnement nous allons débuter le samedi matin pour les seniors afin que nos finales commencent le dimanche après-midi et de ce fait, nous espérons avoir la présence d’un représentant de la municipalité pour assister à la fin du championnat et remettre les récompenses. Ceci doit permettre au club qui reçoit le championnat de pouvoir intervenir auprès des élus sur les améliorations des terrains ou autre problème à résoudre. Le comité autorise les clubs organisateurs du championnat départemental à faire le dimanche un concours dans la formule de celui-ci.</a:t>
            </a:r>
          </a:p>
          <a:p>
            <a:endParaRPr lang="fr-FR" dirty="0"/>
          </a:p>
        </p:txBody>
      </p:sp>
    </p:spTree>
    <p:extLst>
      <p:ext uri="{BB962C8B-B14F-4D97-AF65-F5344CB8AC3E}">
        <p14:creationId xmlns:p14="http://schemas.microsoft.com/office/powerpoint/2010/main" val="21265817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3BAFB3-119E-4331-9116-6260032FB568}"/>
              </a:ext>
            </a:extLst>
          </p:cNvPr>
          <p:cNvSpPr>
            <a:spLocks noGrp="1"/>
          </p:cNvSpPr>
          <p:nvPr>
            <p:ph idx="1"/>
          </p:nvPr>
        </p:nvSpPr>
        <p:spPr>
          <a:xfrm>
            <a:off x="390364" y="1052736"/>
            <a:ext cx="8363272" cy="5688632"/>
          </a:xfrm>
        </p:spPr>
        <p:txBody>
          <a:bodyPr>
            <a:normAutofit/>
          </a:bodyPr>
          <a:lstStyle/>
          <a:p>
            <a:pPr algn="just" fontAlgn="base">
              <a:lnSpc>
                <a:spcPct val="115000"/>
              </a:lnSpc>
              <a:spcAft>
                <a:spcPts val="1125"/>
              </a:spcAft>
            </a:pPr>
            <a:r>
              <a:rPr lang="fr-FR" dirty="0">
                <a:effectLst/>
                <a:latin typeface="Calibri" panose="020F0502020204030204" pitchFamily="34" charset="0"/>
                <a:ea typeface="Calibri" panose="020F0502020204030204" pitchFamily="34" charset="0"/>
                <a:cs typeface="Times New Roman" panose="02020603050405020304" pitchFamily="18" charset="0"/>
              </a:rPr>
              <a:t>Je salue l’ensemble des éducateurs qui travaillent sans relâche tout au long de la saison à la formation des jeunes pétanqueurs tout en leur rappelant leurs devoirs et leurs obligations. Merci à eux pour l’implication permanente et la qualité de la pédagogie. La présence d’un conseiller technique fédéral et régional (CTFR) mis en place par la région doit nous permettre d’améliorer le fonctionnement des institutions et des écoles de pétanque, créer de nouvelles structures pour accueillir de nouveaux jeunes, améliorer la prise en charge des jeunes avec la création d’un centre régional d’entrainement. </a:t>
            </a:r>
            <a:endParaRPr lang="fr-FR" dirty="0"/>
          </a:p>
        </p:txBody>
      </p:sp>
    </p:spTree>
    <p:extLst>
      <p:ext uri="{BB962C8B-B14F-4D97-AF65-F5344CB8AC3E}">
        <p14:creationId xmlns:p14="http://schemas.microsoft.com/office/powerpoint/2010/main" val="29263728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4876A6-1A89-4542-AFEF-382FB0CAA521}"/>
              </a:ext>
            </a:extLst>
          </p:cNvPr>
          <p:cNvSpPr>
            <a:spLocks noGrp="1"/>
          </p:cNvSpPr>
          <p:nvPr>
            <p:ph idx="1"/>
          </p:nvPr>
        </p:nvSpPr>
        <p:spPr>
          <a:xfrm>
            <a:off x="426368" y="1052736"/>
            <a:ext cx="8291264" cy="5328592"/>
          </a:xfrm>
        </p:spPr>
        <p:txBody>
          <a:bodyPr>
            <a:norm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Nous continuerons à investir dans l’encadrement et dans la formation des éducateurs car cette démarche est essentielle pour l’avenir des clubs. Le comité 71 travaille sur la mise en place d’une commission jeunes, nous en sommes au balbutiement mais nous avons bon espoir pour l’an prochain, une nouvelle équipe je l’espère dirigera les compétitions jeunes.</a:t>
            </a:r>
          </a:p>
        </p:txBody>
      </p:sp>
    </p:spTree>
    <p:extLst>
      <p:ext uri="{BB962C8B-B14F-4D97-AF65-F5344CB8AC3E}">
        <p14:creationId xmlns:p14="http://schemas.microsoft.com/office/powerpoint/2010/main" val="20291916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FDAFD3-5CEA-4BA0-B0F9-E28097EA2092}"/>
              </a:ext>
            </a:extLst>
          </p:cNvPr>
          <p:cNvSpPr>
            <a:spLocks noGrp="1"/>
          </p:cNvSpPr>
          <p:nvPr>
            <p:ph idx="1"/>
          </p:nvPr>
        </p:nvSpPr>
        <p:spPr>
          <a:xfrm>
            <a:off x="318356" y="1124744"/>
            <a:ext cx="8507288" cy="5400600"/>
          </a:xfrm>
        </p:spPr>
        <p:txBody>
          <a:bodyPr>
            <a:no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Je rappelle que la signature d’une licence ne donne pas seulement l’accès à des droits mais engage aussi le licencié à des devoirs envers le club et ses bénévoles.</a:t>
            </a:r>
          </a:p>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Il est essentiel d’avoir du respect pour ces bénévoles et toutes ces personnes qui, de près ou de loin donne du temps pour que notre sport pétanque offre les meilleures conditions aux licenciés pour pratiquer leur passion.</a:t>
            </a:r>
          </a:p>
        </p:txBody>
      </p:sp>
    </p:spTree>
    <p:extLst>
      <p:ext uri="{BB962C8B-B14F-4D97-AF65-F5344CB8AC3E}">
        <p14:creationId xmlns:p14="http://schemas.microsoft.com/office/powerpoint/2010/main" val="115827426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3D81FD2-1468-4488-9397-78ED104CE59A}"/>
              </a:ext>
            </a:extLst>
          </p:cNvPr>
          <p:cNvSpPr>
            <a:spLocks noGrp="1"/>
          </p:cNvSpPr>
          <p:nvPr>
            <p:ph idx="1"/>
          </p:nvPr>
        </p:nvSpPr>
        <p:spPr>
          <a:xfrm>
            <a:off x="251520" y="1268760"/>
            <a:ext cx="8435280" cy="5112568"/>
          </a:xfrm>
        </p:spPr>
        <p:txBody>
          <a:bodyPr>
            <a:normAutofit/>
          </a:bodyPr>
          <a:lstStyle/>
          <a:p>
            <a:pPr algn="just">
              <a:lnSpc>
                <a:spcPct val="115000"/>
              </a:lnSpc>
              <a:spcAft>
                <a:spcPts val="1000"/>
              </a:spcAft>
            </a:pPr>
            <a:r>
              <a:rPr lang="fr-FR" sz="3400" dirty="0">
                <a:effectLst/>
                <a:latin typeface="Calibri" panose="020F0502020204030204" pitchFamily="34" charset="0"/>
                <a:ea typeface="Calibri" panose="020F0502020204030204" pitchFamily="34" charset="0"/>
                <a:cs typeface="Times New Roman" panose="02020603050405020304" pitchFamily="18" charset="0"/>
              </a:rPr>
              <a:t>Merci à nos arbitres qui s’investissent totalement dans leur mission malgré parfois le peu de reconnaissance des joueurs et des instances dirigeantes. Toutes mes félicitations à Jean Yves Rousseau pour la réussite à l’examen d’arbitre régional et à Paul Perez et Christophe Petit qui sont devenus arbitres départementaux</a:t>
            </a:r>
          </a:p>
        </p:txBody>
      </p:sp>
    </p:spTree>
    <p:extLst>
      <p:ext uri="{BB962C8B-B14F-4D97-AF65-F5344CB8AC3E}">
        <p14:creationId xmlns:p14="http://schemas.microsoft.com/office/powerpoint/2010/main" val="183260777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1D5DF-E409-419E-82EB-FA7F853B7775}"/>
              </a:ext>
            </a:extLst>
          </p:cNvPr>
          <p:cNvSpPr>
            <a:spLocks noGrp="1"/>
          </p:cNvSpPr>
          <p:nvPr>
            <p:ph type="title"/>
          </p:nvPr>
        </p:nvSpPr>
        <p:spPr>
          <a:xfrm>
            <a:off x="457200" y="260648"/>
            <a:ext cx="8229600" cy="720080"/>
          </a:xfrm>
        </p:spPr>
        <p:txBody>
          <a:bodyPr>
            <a:noAutofit/>
          </a:bodyPr>
          <a:lstStyle/>
          <a:p>
            <a:pPr algn="ctr"/>
            <a:r>
              <a:rPr lang="fr-FR" sz="2800" u="sng" dirty="0">
                <a:effectLst/>
                <a:latin typeface="Verdana" panose="020B0604030504040204" pitchFamily="34" charset="0"/>
                <a:ea typeface="Calibri" panose="020F0502020204030204" pitchFamily="34" charset="0"/>
                <a:cs typeface="Times New Roman" panose="02020603050405020304" pitchFamily="18" charset="0"/>
              </a:rPr>
              <a:t>OUVERTURE DE L’ASSEMBLEE  GENERALE</a:t>
            </a:r>
            <a:br>
              <a:rPr lang="fr-FR" sz="2800" u="sng" dirty="0">
                <a:effectLst/>
                <a:latin typeface="Verdana" panose="020B0604030504040204" pitchFamily="34" charset="0"/>
                <a:ea typeface="Calibri" panose="020F0502020204030204" pitchFamily="34" charset="0"/>
                <a:cs typeface="Times New Roman" panose="02020603050405020304" pitchFamily="18" charset="0"/>
              </a:rPr>
            </a:br>
            <a:r>
              <a:rPr lang="fr-FR" sz="2800" u="sng" dirty="0">
                <a:effectLst/>
                <a:latin typeface="Verdana" panose="020B0604030504040204" pitchFamily="34" charset="0"/>
                <a:ea typeface="Calibri" panose="020F0502020204030204" pitchFamily="34" charset="0"/>
                <a:cs typeface="Times New Roman" panose="02020603050405020304" pitchFamily="18" charset="0"/>
              </a:rPr>
              <a:t> du </a:t>
            </a:r>
            <a:r>
              <a:rPr lang="fr-FR" sz="2800" u="sng" dirty="0">
                <a:latin typeface="Verdana" panose="020B0604030504040204" pitchFamily="34" charset="0"/>
                <a:ea typeface="Calibri" panose="020F0502020204030204" pitchFamily="34" charset="0"/>
                <a:cs typeface="Times New Roman" panose="02020603050405020304" pitchFamily="18" charset="0"/>
              </a:rPr>
              <a:t>19</a:t>
            </a:r>
            <a:r>
              <a:rPr lang="fr-FR" sz="2800" u="sng" dirty="0">
                <a:effectLst/>
                <a:latin typeface="Verdana" panose="020B0604030504040204" pitchFamily="34" charset="0"/>
                <a:ea typeface="Calibri" panose="020F0502020204030204" pitchFamily="34" charset="0"/>
                <a:cs typeface="Times New Roman" panose="02020603050405020304" pitchFamily="18" charset="0"/>
              </a:rPr>
              <a:t> novembre 2023</a:t>
            </a:r>
            <a:endParaRPr lang="fr-FR" sz="2800" dirty="0"/>
          </a:p>
        </p:txBody>
      </p:sp>
      <p:sp>
        <p:nvSpPr>
          <p:cNvPr id="3" name="Espace réservé du contenu 2">
            <a:extLst>
              <a:ext uri="{FF2B5EF4-FFF2-40B4-BE49-F238E27FC236}">
                <a16:creationId xmlns:a16="http://schemas.microsoft.com/office/drawing/2014/main" id="{6B914EB2-1C62-4815-B5C4-E41142FCE482}"/>
              </a:ext>
            </a:extLst>
          </p:cNvPr>
          <p:cNvSpPr>
            <a:spLocks noGrp="1"/>
          </p:cNvSpPr>
          <p:nvPr>
            <p:ph idx="1"/>
          </p:nvPr>
        </p:nvSpPr>
        <p:spPr>
          <a:xfrm>
            <a:off x="457200" y="1268760"/>
            <a:ext cx="8229600" cy="5199856"/>
          </a:xfrm>
        </p:spPr>
        <p:txBody>
          <a:bodyPr>
            <a:normAutofit/>
          </a:bodyPr>
          <a:lstStyle/>
          <a:p>
            <a:pPr algn="just">
              <a:lnSpc>
                <a:spcPct val="115000"/>
              </a:lnSpc>
              <a:spcAft>
                <a:spcPts val="1000"/>
              </a:spcAft>
            </a:pPr>
            <a:r>
              <a:rPr lang="fr-FR" sz="3200" i="1" spc="0" dirty="0">
                <a:ln>
                  <a:noFill/>
                </a:ln>
                <a:solidFill>
                  <a:srgbClr val="000000"/>
                </a:solidFill>
                <a:effectLst>
                  <a:outerShdw blurRad="38100" dist="19050" dir="2700000" algn="tl">
                    <a:schemeClr val="dk1">
                      <a:alpha val="40000"/>
                    </a:schemeClr>
                  </a:outerShdw>
                </a:effectLst>
                <a:latin typeface="Cambria" panose="02040503050406030204" pitchFamily="18" charset="0"/>
                <a:ea typeface="Times New Roman" panose="02020603050405020304" pitchFamily="18" charset="0"/>
                <a:cs typeface="Times New Roman" panose="02020603050405020304" pitchFamily="18" charset="0"/>
              </a:rPr>
              <a:t>Après l’enregistrement des clubs présents, il se révèle que  72 associations  sont présentes ou représentées : le quorum étant atteint, je déclare ouverte la 59ème Assemblée générale du comité de Saône et Loire de pétanque et jeu provençal.</a:t>
            </a:r>
          </a:p>
          <a:p>
            <a:pPr algn="just">
              <a:lnSpc>
                <a:spcPct val="115000"/>
              </a:lnSpc>
              <a:spcAft>
                <a:spcPts val="1000"/>
              </a:spcAft>
            </a:pPr>
            <a:r>
              <a:rPr lang="fr-FR" sz="3200" i="1" dirty="0">
                <a:effectLst/>
                <a:latin typeface="Cambria" panose="02040503050406030204" pitchFamily="18" charset="0"/>
                <a:ea typeface="Cambria" panose="02040503050406030204" pitchFamily="18" charset="0"/>
                <a:cs typeface="Times New Roman" panose="02020603050405020304" pitchFamily="18" charset="0"/>
              </a:rPr>
              <a:t>Je vous souhaite la bienvenue et j’espère que cette A.G. sera la plus positive possible</a:t>
            </a:r>
            <a:r>
              <a:rPr lang="fr-FR" sz="3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Aft>
                <a:spcPts val="1000"/>
              </a:spcAft>
              <a:buNone/>
            </a:pPr>
            <a:endParaRPr lang="fr-FR" sz="1800" i="1" spc="75"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88713332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8BCA88-D39A-4222-8E0E-426462C561A6}"/>
              </a:ext>
            </a:extLst>
          </p:cNvPr>
          <p:cNvSpPr>
            <a:spLocks noGrp="1"/>
          </p:cNvSpPr>
          <p:nvPr>
            <p:ph idx="1"/>
          </p:nvPr>
        </p:nvSpPr>
        <p:spPr>
          <a:xfrm>
            <a:off x="323528" y="836712"/>
            <a:ext cx="8466112" cy="5688632"/>
          </a:xfrm>
        </p:spPr>
        <p:txBody>
          <a:bodyPr>
            <a:normAutofit/>
          </a:bodyPr>
          <a:lstStyle/>
          <a:p>
            <a:pPr algn="just">
              <a:lnSpc>
                <a:spcPct val="115000"/>
              </a:lnSpc>
              <a:spcAft>
                <a:spcPts val="1000"/>
              </a:spcAft>
            </a:pPr>
            <a:r>
              <a:rPr lang="fr-FR" dirty="0">
                <a:effectLst/>
                <a:latin typeface="Calibri" panose="020F0502020204030204" pitchFamily="34" charset="0"/>
                <a:ea typeface="Calibri" panose="020F0502020204030204" pitchFamily="34" charset="0"/>
                <a:cs typeface="Times New Roman" panose="02020603050405020304" pitchFamily="18" charset="0"/>
              </a:rPr>
              <a:t>Le championnat des clubs est très prisé par les clubs comme par les joueurs. Mais le manque de conscience des présidents qui reçoivent les groupes nous laisse perplexe sur les années à venir. Il faut bien comprendre que pour jouer il faut des terrains et que si chacun compte sur les autres pour organiser une rencontre ou plusieurs notre ami Jean Louis saisira le comité qui annulera tout simplement le groupe. Donc chacun doit fournir un effort et ne pas laisser le responsable passer sa journée à interpeler sans cesse les clubs, s’il le faut le comité donnera l’autorisation de s’inscrire au CDC que si le club s’engage à prendre à sa charge au minimum une demi-journée.</a:t>
            </a:r>
          </a:p>
          <a:p>
            <a:endParaRPr lang="fr-FR" dirty="0"/>
          </a:p>
        </p:txBody>
      </p:sp>
    </p:spTree>
    <p:extLst>
      <p:ext uri="{BB962C8B-B14F-4D97-AF65-F5344CB8AC3E}">
        <p14:creationId xmlns:p14="http://schemas.microsoft.com/office/powerpoint/2010/main" val="35465768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596732-EEE8-432B-929E-49D6D9150E56}"/>
              </a:ext>
            </a:extLst>
          </p:cNvPr>
          <p:cNvSpPr>
            <a:spLocks noGrp="1"/>
          </p:cNvSpPr>
          <p:nvPr>
            <p:ph idx="1"/>
          </p:nvPr>
        </p:nvSpPr>
        <p:spPr>
          <a:xfrm>
            <a:off x="251520" y="1196752"/>
            <a:ext cx="8496944" cy="5199856"/>
          </a:xfrm>
        </p:spPr>
        <p:txBody>
          <a:bodyPr>
            <a:normAutofit/>
          </a:bodyPr>
          <a:lstStyle/>
          <a:p>
            <a:pPr>
              <a:lnSpc>
                <a:spcPct val="115000"/>
              </a:lnSpc>
              <a:spcAft>
                <a:spcPts val="1000"/>
              </a:spcAft>
            </a:pPr>
            <a:r>
              <a:rPr lang="fr-FR" sz="3000" dirty="0">
                <a:effectLst/>
                <a:latin typeface="Calibri" panose="020F0502020204030204" pitchFamily="34" charset="0"/>
                <a:ea typeface="Calibri" panose="020F0502020204030204" pitchFamily="34" charset="0"/>
                <a:cs typeface="Times New Roman" panose="02020603050405020304" pitchFamily="18" charset="0"/>
              </a:rPr>
              <a:t>La commission de discipline ne s’est pas réunie. Dans l’ensemble de nos compétitions les joueurs se sont assez bien comporté. Je rappel à tous les organisateurs que la vente d’alcool fort pastis et whisky sont interdits sur les compétitions officielles et organisées par le comité et dont nous sommes responsables. Les contrôles d’alcoolémie sont toujours d’actualité sur les championnats voir sur certaines rencontres si cela s’avère nécessaire.</a:t>
            </a:r>
          </a:p>
          <a:p>
            <a:endParaRPr lang="fr-FR" sz="3200" dirty="0"/>
          </a:p>
        </p:txBody>
      </p:sp>
    </p:spTree>
    <p:extLst>
      <p:ext uri="{BB962C8B-B14F-4D97-AF65-F5344CB8AC3E}">
        <p14:creationId xmlns:p14="http://schemas.microsoft.com/office/powerpoint/2010/main" val="2511636255"/>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77A143-2045-4AE6-A032-2DEF4A49EB66}"/>
              </a:ext>
            </a:extLst>
          </p:cNvPr>
          <p:cNvSpPr>
            <a:spLocks noGrp="1"/>
          </p:cNvSpPr>
          <p:nvPr>
            <p:ph idx="1"/>
          </p:nvPr>
        </p:nvSpPr>
        <p:spPr>
          <a:xfrm>
            <a:off x="179512" y="1124744"/>
            <a:ext cx="8507288" cy="5256584"/>
          </a:xfrm>
        </p:spPr>
        <p:txBody>
          <a:bodyPr>
            <a:norm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Nous devons continuer à œuvrer pour défendre un certain nombre de valeurs essentielles au bon fonctionnement de nos clubs et de notre comité. L’investissement de chacun, la rigueur et la convivialité dans nos actions, le respect des règles et de l’adversaire, le quotidien doit nous permettre de continuer à progresser dans la sérénité et la simplicité.</a:t>
            </a:r>
          </a:p>
          <a:p>
            <a:endParaRPr lang="fr-FR" dirty="0"/>
          </a:p>
        </p:txBody>
      </p:sp>
    </p:spTree>
    <p:extLst>
      <p:ext uri="{BB962C8B-B14F-4D97-AF65-F5344CB8AC3E}">
        <p14:creationId xmlns:p14="http://schemas.microsoft.com/office/powerpoint/2010/main" val="650004880"/>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94484E-BDCB-471C-835F-4C1038F8C7A7}"/>
              </a:ext>
            </a:extLst>
          </p:cNvPr>
          <p:cNvSpPr>
            <a:spLocks noGrp="1"/>
          </p:cNvSpPr>
          <p:nvPr>
            <p:ph idx="1"/>
          </p:nvPr>
        </p:nvSpPr>
        <p:spPr>
          <a:xfrm>
            <a:off x="251520" y="1124744"/>
            <a:ext cx="8496944" cy="5256584"/>
          </a:xfrm>
        </p:spPr>
        <p:txBody>
          <a:bodyPr>
            <a:normAutofit/>
          </a:bodyPr>
          <a:lstStyle/>
          <a:p>
            <a:pPr algn="just">
              <a:lnSpc>
                <a:spcPct val="115000"/>
              </a:lnSpc>
              <a:spcAft>
                <a:spcPts val="1000"/>
              </a:spcAft>
            </a:pPr>
            <a:r>
              <a:rPr lang="fr-FR" sz="3600" dirty="0">
                <a:effectLst/>
                <a:latin typeface="Calibri" panose="020F0502020204030204" pitchFamily="34" charset="0"/>
                <a:ea typeface="Calibri" panose="020F0502020204030204" pitchFamily="34" charset="0"/>
                <a:cs typeface="Times New Roman" panose="02020603050405020304" pitchFamily="18" charset="0"/>
              </a:rPr>
              <a:t>Nous avons une bonne nouvelle, trois nouveaux clubs nous ont rejoint le club de Granges, de Saint Vallier et la Pétanque de la Vallée (saint Jean de Vaux). Nous souhaitons bonne intégration à ces clubs qui viennent de rejoindre la collectivité pétanque.</a:t>
            </a:r>
          </a:p>
          <a:p>
            <a:endParaRPr lang="fr-FR" dirty="0"/>
          </a:p>
        </p:txBody>
      </p:sp>
    </p:spTree>
    <p:extLst>
      <p:ext uri="{BB962C8B-B14F-4D97-AF65-F5344CB8AC3E}">
        <p14:creationId xmlns:p14="http://schemas.microsoft.com/office/powerpoint/2010/main" val="400544310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0D72D7-DCD3-4FDE-901D-0F410683265C}"/>
              </a:ext>
            </a:extLst>
          </p:cNvPr>
          <p:cNvSpPr>
            <a:spLocks noGrp="1"/>
          </p:cNvSpPr>
          <p:nvPr>
            <p:ph idx="1"/>
          </p:nvPr>
        </p:nvSpPr>
        <p:spPr>
          <a:xfrm>
            <a:off x="323528" y="980728"/>
            <a:ext cx="8352928" cy="5688632"/>
          </a:xfrm>
        </p:spPr>
        <p:txBody>
          <a:bodyPr>
            <a:norm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Merci à vous tous de m’avoir écouté, les membres de chaque commission vont compléter mes propos. Merci aux joueurs, dirigeants, arbitres et autres personnes dans l’entourage des clubs, le comité directeur et moi-même sommes reconnaissant pour tout le temps que vous avez donné à la pétanque et n’oublions pas qu’il nous arrive de partager de bons moments ensemble.</a:t>
            </a:r>
          </a:p>
          <a:p>
            <a:endParaRPr lang="fr-FR" sz="3200" dirty="0"/>
          </a:p>
        </p:txBody>
      </p:sp>
    </p:spTree>
    <p:extLst>
      <p:ext uri="{BB962C8B-B14F-4D97-AF65-F5344CB8AC3E}">
        <p14:creationId xmlns:p14="http://schemas.microsoft.com/office/powerpoint/2010/main" val="192685186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A6ED20-C950-4CF9-89AA-08E96C9DD175}"/>
              </a:ext>
            </a:extLst>
          </p:cNvPr>
          <p:cNvSpPr>
            <a:spLocks noGrp="1"/>
          </p:cNvSpPr>
          <p:nvPr>
            <p:ph idx="1"/>
          </p:nvPr>
        </p:nvSpPr>
        <p:spPr>
          <a:xfrm>
            <a:off x="457200" y="1124744"/>
            <a:ext cx="8229600" cy="5328592"/>
          </a:xfrm>
        </p:spPr>
        <p:txBody>
          <a:bodyPr>
            <a:normAutofit/>
          </a:bodyPr>
          <a:lstStyle/>
          <a:p>
            <a:pPr algn="just">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Que 2023 soit encore un bon cru sportif que les couleurs de la Saône et Loire soient portées fièrement dans le respect de nos valeurs.</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                                                                                                      Merci à tous</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                                                                                              ROBERT DUTRONC</a:t>
            </a:r>
          </a:p>
          <a:p>
            <a:endParaRPr lang="fr-FR" dirty="0"/>
          </a:p>
        </p:txBody>
      </p:sp>
    </p:spTree>
    <p:extLst>
      <p:ext uri="{BB962C8B-B14F-4D97-AF65-F5344CB8AC3E}">
        <p14:creationId xmlns:p14="http://schemas.microsoft.com/office/powerpoint/2010/main" val="258894329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RAPPORT D’ACTIVITE</a:t>
            </a:r>
          </a:p>
        </p:txBody>
      </p:sp>
      <p:pic>
        <p:nvPicPr>
          <p:cNvPr id="4" name="Espace réservé du contenu 3" descr="livre-ebooks-oyster.jpg"/>
          <p:cNvPicPr>
            <a:picLocks noGrp="1" noChangeAspect="1"/>
          </p:cNvPicPr>
          <p:nvPr>
            <p:ph idx="1"/>
          </p:nvPr>
        </p:nvPicPr>
        <p:blipFill>
          <a:blip r:embed="rId2" cstate="print"/>
          <a:stretch>
            <a:fillRect/>
          </a:stretch>
        </p:blipFill>
        <p:spPr>
          <a:xfrm>
            <a:off x="1547664" y="2276872"/>
            <a:ext cx="6278570" cy="3531695"/>
          </a:xfrm>
        </p:spPr>
      </p:pic>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C2E101C2-0805-38A6-C51E-0E6ED9F1C3C8}"/>
              </a:ext>
            </a:extLst>
          </p:cNvPr>
          <p:cNvPicPr>
            <a:picLocks noGrp="1" noChangeAspect="1"/>
          </p:cNvPicPr>
          <p:nvPr>
            <p:ph idx="1"/>
          </p:nvPr>
        </p:nvPicPr>
        <p:blipFill>
          <a:blip r:embed="rId2"/>
          <a:stretch>
            <a:fillRect/>
          </a:stretch>
        </p:blipFill>
        <p:spPr>
          <a:xfrm>
            <a:off x="251520" y="1124744"/>
            <a:ext cx="8738301" cy="4953755"/>
          </a:xfrm>
        </p:spPr>
      </p:pic>
    </p:spTree>
    <p:extLst>
      <p:ext uri="{BB962C8B-B14F-4D97-AF65-F5344CB8AC3E}">
        <p14:creationId xmlns:p14="http://schemas.microsoft.com/office/powerpoint/2010/main" val="277768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C6671CAF-F863-F94D-191C-874A6C34348D}"/>
              </a:ext>
            </a:extLst>
          </p:cNvPr>
          <p:cNvPicPr>
            <a:picLocks noGrp="1" noChangeAspect="1"/>
          </p:cNvPicPr>
          <p:nvPr>
            <p:ph idx="1"/>
          </p:nvPr>
        </p:nvPicPr>
        <p:blipFill>
          <a:blip r:embed="rId2"/>
          <a:stretch>
            <a:fillRect/>
          </a:stretch>
        </p:blipFill>
        <p:spPr>
          <a:xfrm>
            <a:off x="323529" y="938453"/>
            <a:ext cx="8712968" cy="4981094"/>
          </a:xfrm>
        </p:spPr>
      </p:pic>
    </p:spTree>
    <p:extLst>
      <p:ext uri="{BB962C8B-B14F-4D97-AF65-F5344CB8AC3E}">
        <p14:creationId xmlns:p14="http://schemas.microsoft.com/office/powerpoint/2010/main" val="57561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a:extLst>
              <a:ext uri="{FF2B5EF4-FFF2-40B4-BE49-F238E27FC236}">
                <a16:creationId xmlns:a16="http://schemas.microsoft.com/office/drawing/2014/main" id="{4ACAB910-03D2-3F18-91E3-98D7655C867F}"/>
              </a:ext>
            </a:extLst>
          </p:cNvPr>
          <p:cNvPicPr>
            <a:picLocks noGrp="1" noChangeAspect="1"/>
          </p:cNvPicPr>
          <p:nvPr>
            <p:ph idx="1"/>
          </p:nvPr>
        </p:nvPicPr>
        <p:blipFill>
          <a:blip r:embed="rId2"/>
          <a:stretch>
            <a:fillRect/>
          </a:stretch>
        </p:blipFill>
        <p:spPr>
          <a:xfrm>
            <a:off x="251520" y="188639"/>
            <a:ext cx="8784975" cy="1802887"/>
          </a:xfrm>
        </p:spPr>
      </p:pic>
      <p:sp>
        <p:nvSpPr>
          <p:cNvPr id="18" name="ZoneTexte 17">
            <a:extLst>
              <a:ext uri="{FF2B5EF4-FFF2-40B4-BE49-F238E27FC236}">
                <a16:creationId xmlns:a16="http://schemas.microsoft.com/office/drawing/2014/main" id="{DB6ED09E-4FEF-CBAD-5D0B-1CFB0EDC165D}"/>
              </a:ext>
            </a:extLst>
          </p:cNvPr>
          <p:cNvSpPr txBox="1"/>
          <p:nvPr/>
        </p:nvSpPr>
        <p:spPr>
          <a:xfrm>
            <a:off x="395536" y="1991526"/>
            <a:ext cx="8640959" cy="4493538"/>
          </a:xfrm>
          <a:prstGeom prst="rect">
            <a:avLst/>
          </a:prstGeom>
          <a:noFill/>
        </p:spPr>
        <p:txBody>
          <a:bodyPr wrap="square">
            <a:spAutoFit/>
          </a:bodyPr>
          <a:lstStyle/>
          <a:p>
            <a:pPr algn="just"/>
            <a:r>
              <a:rPr lang="fr-FR" dirty="0"/>
              <a:t>•	</a:t>
            </a:r>
            <a:r>
              <a:rPr lang="fr-FR" sz="2600" dirty="0">
                <a:solidFill>
                  <a:schemeClr val="tx2">
                    <a:lumMod val="95000"/>
                    <a:lumOff val="5000"/>
                  </a:schemeClr>
                </a:solidFill>
              </a:rPr>
              <a:t>Les différents de Championnats de S&amp;L ont à nouveau réuni un bon nombre de joueurs et joueuses, voir même en très forte augmentation. Ce qui nous a amené à la réforme des Championnats pour 2023.</a:t>
            </a:r>
          </a:p>
          <a:p>
            <a:pPr algn="just"/>
            <a:r>
              <a:rPr lang="fr-FR" sz="2600" dirty="0">
                <a:solidFill>
                  <a:schemeClr val="tx2">
                    <a:lumMod val="95000"/>
                    <a:lumOff val="5000"/>
                  </a:schemeClr>
                </a:solidFill>
              </a:rPr>
              <a:t>•	L’organisation du Championnat France triplette féminin les 16 &amp; 17 juillet 2022. Les retours de la FFPJP et des délégations ont tous été favorables, tant par l’organisation que l’accueil des participantes, sur le site du stade Léo Lagrange à Chalon sur Saône.</a:t>
            </a:r>
          </a:p>
        </p:txBody>
      </p:sp>
    </p:spTree>
    <p:extLst>
      <p:ext uri="{BB962C8B-B14F-4D97-AF65-F5344CB8AC3E}">
        <p14:creationId xmlns:p14="http://schemas.microsoft.com/office/powerpoint/2010/main" val="88700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D62471-847C-494C-8A62-03ACE2964A8C}"/>
              </a:ext>
            </a:extLst>
          </p:cNvPr>
          <p:cNvSpPr>
            <a:spLocks noGrp="1"/>
          </p:cNvSpPr>
          <p:nvPr>
            <p:ph idx="1"/>
          </p:nvPr>
        </p:nvSpPr>
        <p:spPr>
          <a:xfrm>
            <a:off x="251520" y="188640"/>
            <a:ext cx="8568952" cy="6336704"/>
          </a:xfrm>
        </p:spPr>
        <p:txBody>
          <a:bodyPr>
            <a:normAutofit lnSpcReduction="10000"/>
          </a:bodyPr>
          <a:lstStyle/>
          <a:p>
            <a:pPr>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Monsieur le Maire d’AUTUN</a:t>
            </a:r>
          </a:p>
          <a:p>
            <a:pPr>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Monsieur le président de la pétanque Autunoise</a:t>
            </a:r>
          </a:p>
          <a:p>
            <a:pPr>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Monsieur</a:t>
            </a:r>
          </a:p>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Mesdames et Messieurs les présidents et représentants des clubs.</a:t>
            </a:r>
          </a:p>
          <a:p>
            <a:pPr>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Mesdames et Messieurs les membres du comité directeur.</a:t>
            </a:r>
          </a:p>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Je vous salue et vous remercie pour votre participation à notre fonctionnement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fr-FR" dirty="0"/>
          </a:p>
        </p:txBody>
      </p:sp>
    </p:spTree>
    <p:extLst>
      <p:ext uri="{BB962C8B-B14F-4D97-AF65-F5344CB8AC3E}">
        <p14:creationId xmlns:p14="http://schemas.microsoft.com/office/powerpoint/2010/main" val="217176528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611560" y="764704"/>
            <a:ext cx="7920880" cy="5616624"/>
          </a:xfrm>
        </p:spPr>
        <p:txBody>
          <a:bodyPr>
            <a:normAutofit/>
          </a:bodyPr>
          <a:lstStyle/>
          <a:p>
            <a:pPr algn="just"/>
            <a:r>
              <a:rPr lang="fr-FR" dirty="0"/>
              <a:t>	</a:t>
            </a:r>
            <a:r>
              <a:rPr lang="fr-FR" sz="3200" dirty="0">
                <a:solidFill>
                  <a:schemeClr val="tx2">
                    <a:lumMod val="95000"/>
                    <a:lumOff val="5000"/>
                  </a:schemeClr>
                </a:solidFill>
              </a:rPr>
              <a:t>Le National de Chalon, avec un concours complet (512 équipes masculin), (128 équipes féminine) 15 jours avant la clôture des inscriptions et 118 équipes au Régional Vétérans.</a:t>
            </a:r>
          </a:p>
          <a:p>
            <a:pPr algn="just"/>
            <a:r>
              <a:rPr lang="fr-FR" sz="3200" dirty="0">
                <a:solidFill>
                  <a:schemeClr val="tx2">
                    <a:lumMod val="95000"/>
                    <a:lumOff val="5000"/>
                  </a:schemeClr>
                </a:solidFill>
              </a:rPr>
              <a:t>	La reprise des concours qui étaient prévus au calendrier, n’ont pas été perturbés et ont tous eu lieu.</a:t>
            </a:r>
          </a:p>
          <a:p>
            <a:pPr algn="just"/>
            <a:r>
              <a:rPr lang="fr-FR" sz="3200" dirty="0">
                <a:solidFill>
                  <a:schemeClr val="tx2">
                    <a:lumMod val="95000"/>
                    <a:lumOff val="5000"/>
                  </a:schemeClr>
                </a:solidFill>
              </a:rPr>
              <a:t>	Seul point noir, le manque de bénévoles dans toutes ces manifestations</a:t>
            </a:r>
            <a:r>
              <a:rPr lang="fr-FR" sz="2800" dirty="0">
                <a:solidFill>
                  <a:schemeClr val="tx2">
                    <a:lumMod val="95000"/>
                    <a:lumOff val="5000"/>
                  </a:schemeClr>
                </a:solidFill>
              </a:rPr>
              <a:t>.</a:t>
            </a:r>
          </a:p>
        </p:txBody>
      </p:sp>
    </p:spTree>
    <p:extLst>
      <p:ext uri="{BB962C8B-B14F-4D97-AF65-F5344CB8AC3E}">
        <p14:creationId xmlns:p14="http://schemas.microsoft.com/office/powerpoint/2010/main" val="237957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404664"/>
            <a:ext cx="8064896" cy="5832648"/>
          </a:xfrm>
        </p:spPr>
        <p:txBody>
          <a:bodyPr>
            <a:normAutofit/>
          </a:bodyPr>
          <a:lstStyle/>
          <a:p>
            <a:pPr marL="0" indent="0">
              <a:buNone/>
            </a:pPr>
            <a:r>
              <a:rPr lang="fr-FR" sz="2400" dirty="0">
                <a:solidFill>
                  <a:schemeClr val="tx2">
                    <a:lumMod val="95000"/>
                    <a:lumOff val="5000"/>
                  </a:schemeClr>
                </a:solidFill>
              </a:rPr>
              <a:t>(2) BILAN LICENCES 2022</a:t>
            </a:r>
          </a:p>
          <a:p>
            <a:pPr marL="0" indent="0" algn="just">
              <a:buNone/>
            </a:pPr>
            <a:r>
              <a:rPr lang="fr-FR" sz="2400" dirty="0">
                <a:solidFill>
                  <a:schemeClr val="tx2">
                    <a:lumMod val="95000"/>
                    <a:lumOff val="5000"/>
                  </a:schemeClr>
                </a:solidFill>
              </a:rPr>
              <a:t>En 2021 nous étions 2845 licenciés.  Cette année 2022 : 3581 licenciés(es). </a:t>
            </a:r>
          </a:p>
          <a:p>
            <a:pPr marL="0" indent="0" algn="just">
              <a:buNone/>
            </a:pPr>
            <a:r>
              <a:rPr lang="fr-FR" sz="2400" dirty="0">
                <a:solidFill>
                  <a:schemeClr val="tx2">
                    <a:lumMod val="95000"/>
                    <a:lumOff val="5000"/>
                  </a:schemeClr>
                </a:solidFill>
              </a:rPr>
              <a:t>Soit une progression de 26%. </a:t>
            </a:r>
          </a:p>
          <a:p>
            <a:pPr marL="0" indent="0" algn="just">
              <a:buNone/>
            </a:pPr>
            <a:r>
              <a:rPr lang="fr-FR" sz="2400" dirty="0">
                <a:solidFill>
                  <a:schemeClr val="tx2">
                    <a:lumMod val="95000"/>
                    <a:lumOff val="5000"/>
                  </a:schemeClr>
                </a:solidFill>
              </a:rPr>
              <a:t>Avec une répartition, 213 féminines sur 1871 vétérans et 355 féminines sur 1537 séniors.  </a:t>
            </a:r>
          </a:p>
          <a:p>
            <a:pPr marL="0" indent="0" algn="just">
              <a:buNone/>
            </a:pPr>
            <a:r>
              <a:rPr lang="fr-FR" sz="2400" dirty="0">
                <a:solidFill>
                  <a:schemeClr val="tx2">
                    <a:lumMod val="95000"/>
                    <a:lumOff val="5000"/>
                  </a:schemeClr>
                </a:solidFill>
              </a:rPr>
              <a:t>Sur ce total, 367 nouvelles licences effectuées en 2022. </a:t>
            </a:r>
          </a:p>
          <a:p>
            <a:pPr marL="0" indent="0" algn="just">
              <a:buNone/>
            </a:pPr>
            <a:r>
              <a:rPr lang="fr-FR" sz="2400" dirty="0">
                <a:solidFill>
                  <a:schemeClr val="tx2">
                    <a:lumMod val="95000"/>
                    <a:lumOff val="5000"/>
                  </a:schemeClr>
                </a:solidFill>
              </a:rPr>
              <a:t>Il faut noter que nos jeunes, toutes catégories, sont au nombre de 174 licenciés. Un gros effort est à faire au comité et dans les écoles de pétanque pour tous ces jeunes.	</a:t>
            </a:r>
          </a:p>
        </p:txBody>
      </p:sp>
    </p:spTree>
    <p:extLst>
      <p:ext uri="{BB962C8B-B14F-4D97-AF65-F5344CB8AC3E}">
        <p14:creationId xmlns:p14="http://schemas.microsoft.com/office/powerpoint/2010/main" val="101817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404664"/>
            <a:ext cx="8064896" cy="5832648"/>
          </a:xfrm>
        </p:spPr>
        <p:txBody>
          <a:bodyPr>
            <a:normAutofit/>
          </a:bodyPr>
          <a:lstStyle/>
          <a:p>
            <a:pPr marL="0" indent="0">
              <a:buNone/>
            </a:pPr>
            <a:endParaRPr lang="fr-FR" sz="2400" dirty="0">
              <a:solidFill>
                <a:schemeClr val="tx2">
                  <a:lumMod val="95000"/>
                  <a:lumOff val="5000"/>
                </a:schemeClr>
              </a:solidFill>
            </a:endParaRPr>
          </a:p>
        </p:txBody>
      </p:sp>
      <p:pic>
        <p:nvPicPr>
          <p:cNvPr id="3" name="Image 2">
            <a:extLst>
              <a:ext uri="{FF2B5EF4-FFF2-40B4-BE49-F238E27FC236}">
                <a16:creationId xmlns:a16="http://schemas.microsoft.com/office/drawing/2014/main" id="{2034062C-3C1D-71B2-9DDC-39DEA6597A2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141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404664"/>
            <a:ext cx="3312368" cy="504056"/>
          </a:xfrm>
        </p:spPr>
        <p:txBody>
          <a:bodyPr>
            <a:noAutofit/>
          </a:bodyPr>
          <a:lstStyle/>
          <a:p>
            <a:pPr marL="0" indent="0">
              <a:buNone/>
            </a:pPr>
            <a:r>
              <a:rPr lang="fr-FR" sz="2800" dirty="0">
                <a:solidFill>
                  <a:schemeClr val="tx2">
                    <a:lumMod val="95000"/>
                    <a:lumOff val="5000"/>
                  </a:schemeClr>
                </a:solidFill>
              </a:rPr>
              <a:t>CONSÉQUENCES.</a:t>
            </a:r>
          </a:p>
        </p:txBody>
      </p:sp>
      <p:pic>
        <p:nvPicPr>
          <p:cNvPr id="6" name="Image 5">
            <a:extLst>
              <a:ext uri="{FF2B5EF4-FFF2-40B4-BE49-F238E27FC236}">
                <a16:creationId xmlns:a16="http://schemas.microsoft.com/office/drawing/2014/main" id="{9FC13AB0-D9CC-BFF5-A23C-850AB652F3BD}"/>
              </a:ext>
            </a:extLst>
          </p:cNvPr>
          <p:cNvPicPr>
            <a:picLocks noChangeAspect="1"/>
          </p:cNvPicPr>
          <p:nvPr/>
        </p:nvPicPr>
        <p:blipFill>
          <a:blip r:embed="rId2"/>
          <a:stretch>
            <a:fillRect/>
          </a:stretch>
        </p:blipFill>
        <p:spPr>
          <a:xfrm>
            <a:off x="1181928" y="946092"/>
            <a:ext cx="6780143" cy="1992810"/>
          </a:xfrm>
          <a:prstGeom prst="rect">
            <a:avLst/>
          </a:prstGeom>
        </p:spPr>
      </p:pic>
      <p:sp>
        <p:nvSpPr>
          <p:cNvPr id="8" name="ZoneTexte 7">
            <a:extLst>
              <a:ext uri="{FF2B5EF4-FFF2-40B4-BE49-F238E27FC236}">
                <a16:creationId xmlns:a16="http://schemas.microsoft.com/office/drawing/2014/main" id="{07561C81-AD6D-0AF7-987D-9EF361A149B1}"/>
              </a:ext>
            </a:extLst>
          </p:cNvPr>
          <p:cNvSpPr txBox="1"/>
          <p:nvPr/>
        </p:nvSpPr>
        <p:spPr>
          <a:xfrm>
            <a:off x="323528" y="3118197"/>
            <a:ext cx="8190656" cy="3662541"/>
          </a:xfrm>
          <a:prstGeom prst="rect">
            <a:avLst/>
          </a:prstGeom>
          <a:noFill/>
        </p:spPr>
        <p:txBody>
          <a:bodyPr wrap="square">
            <a:spAutoFit/>
          </a:bodyPr>
          <a:lstStyle/>
          <a:p>
            <a:pPr algn="just"/>
            <a:r>
              <a:rPr lang="fr-FR" sz="2900" dirty="0">
                <a:solidFill>
                  <a:schemeClr val="tx2">
                    <a:lumMod val="95000"/>
                    <a:lumOff val="5000"/>
                  </a:schemeClr>
                </a:solidFill>
              </a:rPr>
              <a:t>Le comité se porte bien. Cela a permis d’inscrire une équipe au trophée des villes. La condition pour participer à ce trophée (voir CR du 19 février 2022) était de 3300 licences minimum. Une dotation plus importante aux CDC, les indemnités remboursées aux clubs, les frais aux Frances, etc… </a:t>
            </a:r>
          </a:p>
        </p:txBody>
      </p:sp>
    </p:spTree>
    <p:extLst>
      <p:ext uri="{BB962C8B-B14F-4D97-AF65-F5344CB8AC3E}">
        <p14:creationId xmlns:p14="http://schemas.microsoft.com/office/powerpoint/2010/main" val="332688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404664"/>
            <a:ext cx="3312368" cy="504056"/>
          </a:xfrm>
        </p:spPr>
        <p:txBody>
          <a:bodyPr>
            <a:noAutofit/>
          </a:bodyPr>
          <a:lstStyle/>
          <a:p>
            <a:pPr marL="0" indent="0">
              <a:buNone/>
            </a:pPr>
            <a:r>
              <a:rPr lang="fr-FR" sz="2800" dirty="0">
                <a:solidFill>
                  <a:schemeClr val="tx2">
                    <a:lumMod val="95000"/>
                    <a:lumOff val="5000"/>
                  </a:schemeClr>
                </a:solidFill>
              </a:rPr>
              <a:t>CONSÉQUENCES.</a:t>
            </a:r>
          </a:p>
        </p:txBody>
      </p:sp>
      <p:sp>
        <p:nvSpPr>
          <p:cNvPr id="8" name="ZoneTexte 7">
            <a:extLst>
              <a:ext uri="{FF2B5EF4-FFF2-40B4-BE49-F238E27FC236}">
                <a16:creationId xmlns:a16="http://schemas.microsoft.com/office/drawing/2014/main" id="{07561C81-AD6D-0AF7-987D-9EF361A149B1}"/>
              </a:ext>
            </a:extLst>
          </p:cNvPr>
          <p:cNvSpPr txBox="1"/>
          <p:nvPr/>
        </p:nvSpPr>
        <p:spPr>
          <a:xfrm>
            <a:off x="323528" y="3417135"/>
            <a:ext cx="8190656" cy="3046988"/>
          </a:xfrm>
          <a:prstGeom prst="rect">
            <a:avLst/>
          </a:prstGeom>
          <a:noFill/>
        </p:spPr>
        <p:txBody>
          <a:bodyPr wrap="square">
            <a:spAutoFit/>
          </a:bodyPr>
          <a:lstStyle/>
          <a:p>
            <a:r>
              <a:rPr lang="fr-FR" sz="3200" dirty="0">
                <a:solidFill>
                  <a:schemeClr val="tx2">
                    <a:lumMod val="95000"/>
                    <a:lumOff val="5000"/>
                  </a:schemeClr>
                </a:solidFill>
              </a:rPr>
              <a:t>Une forte progression des équipes inscrites aux CDC. 4 nouveaux clubs se sont créés en 2022 et intègreront certainement l’année 2023. Toutes les inscriptions sont redistribuées aux clubs en fonction de leurs classements</a:t>
            </a:r>
            <a:r>
              <a:rPr lang="fr-FR" sz="2900" dirty="0">
                <a:solidFill>
                  <a:schemeClr val="tx2">
                    <a:lumMod val="95000"/>
                    <a:lumOff val="5000"/>
                  </a:schemeClr>
                </a:solidFill>
              </a:rPr>
              <a:t>.</a:t>
            </a:r>
          </a:p>
        </p:txBody>
      </p:sp>
      <p:pic>
        <p:nvPicPr>
          <p:cNvPr id="5" name="Image 4">
            <a:extLst>
              <a:ext uri="{FF2B5EF4-FFF2-40B4-BE49-F238E27FC236}">
                <a16:creationId xmlns:a16="http://schemas.microsoft.com/office/drawing/2014/main" id="{46CC53B7-3706-3186-DD7A-C5F14DE265C7}"/>
              </a:ext>
            </a:extLst>
          </p:cNvPr>
          <p:cNvPicPr>
            <a:picLocks noChangeAspect="1"/>
          </p:cNvPicPr>
          <p:nvPr/>
        </p:nvPicPr>
        <p:blipFill>
          <a:blip r:embed="rId2"/>
          <a:stretch>
            <a:fillRect/>
          </a:stretch>
        </p:blipFill>
        <p:spPr>
          <a:xfrm>
            <a:off x="275837" y="908720"/>
            <a:ext cx="8840274" cy="2108278"/>
          </a:xfrm>
          <a:prstGeom prst="rect">
            <a:avLst/>
          </a:prstGeom>
        </p:spPr>
      </p:pic>
    </p:spTree>
    <p:extLst>
      <p:ext uri="{BB962C8B-B14F-4D97-AF65-F5344CB8AC3E}">
        <p14:creationId xmlns:p14="http://schemas.microsoft.com/office/powerpoint/2010/main" val="15415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404664"/>
            <a:ext cx="3312368" cy="504056"/>
          </a:xfrm>
        </p:spPr>
        <p:txBody>
          <a:bodyPr>
            <a:noAutofit/>
          </a:bodyPr>
          <a:lstStyle/>
          <a:p>
            <a:pPr marL="0" indent="0">
              <a:buNone/>
            </a:pPr>
            <a:r>
              <a:rPr lang="fr-FR" sz="2800" dirty="0">
                <a:solidFill>
                  <a:schemeClr val="tx2">
                    <a:lumMod val="95000"/>
                    <a:lumOff val="5000"/>
                  </a:schemeClr>
                </a:solidFill>
              </a:rPr>
              <a:t>CONSÉQUENCES.</a:t>
            </a:r>
          </a:p>
        </p:txBody>
      </p:sp>
      <p:sp>
        <p:nvSpPr>
          <p:cNvPr id="8" name="ZoneTexte 7">
            <a:extLst>
              <a:ext uri="{FF2B5EF4-FFF2-40B4-BE49-F238E27FC236}">
                <a16:creationId xmlns:a16="http://schemas.microsoft.com/office/drawing/2014/main" id="{07561C81-AD6D-0AF7-987D-9EF361A149B1}"/>
              </a:ext>
            </a:extLst>
          </p:cNvPr>
          <p:cNvSpPr txBox="1"/>
          <p:nvPr/>
        </p:nvSpPr>
        <p:spPr>
          <a:xfrm>
            <a:off x="323528" y="3417135"/>
            <a:ext cx="8190656" cy="3416320"/>
          </a:xfrm>
          <a:prstGeom prst="rect">
            <a:avLst/>
          </a:prstGeom>
          <a:noFill/>
        </p:spPr>
        <p:txBody>
          <a:bodyPr wrap="square">
            <a:spAutoFit/>
          </a:bodyPr>
          <a:lstStyle/>
          <a:p>
            <a:pPr algn="just"/>
            <a:r>
              <a:rPr lang="fr-FR" sz="2400" dirty="0">
                <a:solidFill>
                  <a:schemeClr val="tx2">
                    <a:lumMod val="95000"/>
                    <a:lumOff val="5000"/>
                  </a:schemeClr>
                </a:solidFill>
              </a:rPr>
              <a:t>Un groupe de travail va se mettre en place pour organiser cette année 2023, afin de faire « jouer » et revenir les jeunes sur le circuit des concours. Un appel est fait à tous les éducateurs et initiateurs pour intégrer cette commission. Toutes les idées seront les bienvenues. Un Conseiller Technique Fédéral Régional(CTFR) en charge du développement est en place, il recensera les besoins et sera force de proposition. </a:t>
            </a:r>
          </a:p>
        </p:txBody>
      </p:sp>
      <p:pic>
        <p:nvPicPr>
          <p:cNvPr id="3" name="Image 2">
            <a:extLst>
              <a:ext uri="{FF2B5EF4-FFF2-40B4-BE49-F238E27FC236}">
                <a16:creationId xmlns:a16="http://schemas.microsoft.com/office/drawing/2014/main" id="{9C5D2466-78FD-F69D-081C-984990B5DA48}"/>
              </a:ext>
            </a:extLst>
          </p:cNvPr>
          <p:cNvPicPr>
            <a:picLocks noChangeAspect="1"/>
          </p:cNvPicPr>
          <p:nvPr/>
        </p:nvPicPr>
        <p:blipFill>
          <a:blip r:embed="rId2"/>
          <a:stretch>
            <a:fillRect/>
          </a:stretch>
        </p:blipFill>
        <p:spPr>
          <a:xfrm>
            <a:off x="1259632" y="887796"/>
            <a:ext cx="7037008" cy="2232248"/>
          </a:xfrm>
          <a:prstGeom prst="rect">
            <a:avLst/>
          </a:prstGeom>
        </p:spPr>
      </p:pic>
    </p:spTree>
    <p:extLst>
      <p:ext uri="{BB962C8B-B14F-4D97-AF65-F5344CB8AC3E}">
        <p14:creationId xmlns:p14="http://schemas.microsoft.com/office/powerpoint/2010/main" val="27497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332656"/>
            <a:ext cx="7974632" cy="504056"/>
          </a:xfrm>
        </p:spPr>
        <p:txBody>
          <a:bodyPr>
            <a:noAutofit/>
          </a:bodyPr>
          <a:lstStyle/>
          <a:p>
            <a:pPr marL="0" indent="0">
              <a:buNone/>
            </a:pPr>
            <a:r>
              <a:rPr lang="fr-FR" sz="2800" dirty="0">
                <a:solidFill>
                  <a:schemeClr val="tx2">
                    <a:lumMod val="95000"/>
                    <a:lumOff val="5000"/>
                  </a:schemeClr>
                </a:solidFill>
              </a:rPr>
              <a:t>(3) COMPTE RENDU RÉSULTATS SPORTIF 2022</a:t>
            </a:r>
          </a:p>
        </p:txBody>
      </p:sp>
      <p:sp>
        <p:nvSpPr>
          <p:cNvPr id="8" name="ZoneTexte 7">
            <a:extLst>
              <a:ext uri="{FF2B5EF4-FFF2-40B4-BE49-F238E27FC236}">
                <a16:creationId xmlns:a16="http://schemas.microsoft.com/office/drawing/2014/main" id="{07561C81-AD6D-0AF7-987D-9EF361A149B1}"/>
              </a:ext>
            </a:extLst>
          </p:cNvPr>
          <p:cNvSpPr txBox="1"/>
          <p:nvPr/>
        </p:nvSpPr>
        <p:spPr>
          <a:xfrm>
            <a:off x="323528" y="1730425"/>
            <a:ext cx="8190656" cy="4524315"/>
          </a:xfrm>
          <a:prstGeom prst="rect">
            <a:avLst/>
          </a:prstGeom>
          <a:noFill/>
        </p:spPr>
        <p:txBody>
          <a:bodyPr wrap="square">
            <a:spAutoFit/>
          </a:bodyPr>
          <a:lstStyle/>
          <a:p>
            <a:pPr algn="just"/>
            <a:r>
              <a:rPr lang="fr-FR" sz="2400" dirty="0">
                <a:solidFill>
                  <a:schemeClr val="tx2">
                    <a:lumMod val="95000"/>
                    <a:lumOff val="5000"/>
                  </a:schemeClr>
                </a:solidFill>
              </a:rPr>
              <a:t>•	Comme je vous le disais en introduction, tous nos championnats sont pratiquement revenus à la moyenne des années précédentes.</a:t>
            </a:r>
          </a:p>
          <a:p>
            <a:pPr algn="just"/>
            <a:r>
              <a:rPr lang="fr-FR" sz="2400" dirty="0">
                <a:solidFill>
                  <a:schemeClr val="tx2">
                    <a:lumMod val="95000"/>
                    <a:lumOff val="5000"/>
                  </a:schemeClr>
                </a:solidFill>
              </a:rPr>
              <a:t>•	Les résultats aux « Frances » n’ont pas été à la hauteur de nos espérances. Malgré tout, quelques bons parcours de certaines de nos championnes et champions. Félicitations à vous toutes et tous.</a:t>
            </a:r>
          </a:p>
          <a:p>
            <a:pPr algn="just"/>
            <a:r>
              <a:rPr lang="fr-FR" sz="2400" dirty="0">
                <a:solidFill>
                  <a:schemeClr val="tx2">
                    <a:lumMod val="95000"/>
                    <a:lumOff val="5000"/>
                  </a:schemeClr>
                </a:solidFill>
              </a:rPr>
              <a:t>•	L’organisation du France Triplette Féminin ainsi que le National de Chalon, a permis au comité de S&amp;L et des ses bénévoles, encore une fois de démontrer que nous sommes un CD à la hauteur des évènements qui nous sont confiés.</a:t>
            </a:r>
          </a:p>
        </p:txBody>
      </p:sp>
      <p:sp>
        <p:nvSpPr>
          <p:cNvPr id="4" name="ZoneTexte 3">
            <a:extLst>
              <a:ext uri="{FF2B5EF4-FFF2-40B4-BE49-F238E27FC236}">
                <a16:creationId xmlns:a16="http://schemas.microsoft.com/office/drawing/2014/main" id="{5E73AE04-B0AC-1659-46DB-4226D4B17D3A}"/>
              </a:ext>
            </a:extLst>
          </p:cNvPr>
          <p:cNvSpPr txBox="1"/>
          <p:nvPr/>
        </p:nvSpPr>
        <p:spPr>
          <a:xfrm>
            <a:off x="638436" y="1052736"/>
            <a:ext cx="7776864" cy="461665"/>
          </a:xfrm>
          <a:prstGeom prst="rect">
            <a:avLst/>
          </a:prstGeom>
          <a:noFill/>
        </p:spPr>
        <p:txBody>
          <a:bodyPr wrap="square">
            <a:spAutoFit/>
          </a:bodyPr>
          <a:lstStyle/>
          <a:p>
            <a:pPr algn="ctr"/>
            <a:r>
              <a:rPr lang="fr-FR" sz="2400" dirty="0">
                <a:solidFill>
                  <a:schemeClr val="tx2">
                    <a:lumMod val="95000"/>
                    <a:lumOff val="5000"/>
                  </a:schemeClr>
                </a:solidFill>
              </a:rPr>
              <a:t>Tous les championnats se sont déroulés en 2022.</a:t>
            </a:r>
          </a:p>
        </p:txBody>
      </p:sp>
    </p:spTree>
    <p:extLst>
      <p:ext uri="{BB962C8B-B14F-4D97-AF65-F5344CB8AC3E}">
        <p14:creationId xmlns:p14="http://schemas.microsoft.com/office/powerpoint/2010/main" val="229338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332656"/>
            <a:ext cx="7974632" cy="504056"/>
          </a:xfrm>
        </p:spPr>
        <p:txBody>
          <a:bodyPr>
            <a:noAutofit/>
          </a:bodyPr>
          <a:lstStyle/>
          <a:p>
            <a:pPr marL="0" indent="0">
              <a:buNone/>
            </a:pPr>
            <a:r>
              <a:rPr lang="fr-FR" sz="2800" dirty="0">
                <a:solidFill>
                  <a:schemeClr val="tx2">
                    <a:lumMod val="95000"/>
                    <a:lumOff val="5000"/>
                  </a:schemeClr>
                </a:solidFill>
              </a:rPr>
              <a:t>(3) COMPTE RENDU RÉSULTATS SPORTIF 2022</a:t>
            </a:r>
          </a:p>
        </p:txBody>
      </p:sp>
      <p:sp>
        <p:nvSpPr>
          <p:cNvPr id="8" name="ZoneTexte 7">
            <a:extLst>
              <a:ext uri="{FF2B5EF4-FFF2-40B4-BE49-F238E27FC236}">
                <a16:creationId xmlns:a16="http://schemas.microsoft.com/office/drawing/2014/main" id="{07561C81-AD6D-0AF7-987D-9EF361A149B1}"/>
              </a:ext>
            </a:extLst>
          </p:cNvPr>
          <p:cNvSpPr txBox="1"/>
          <p:nvPr/>
        </p:nvSpPr>
        <p:spPr>
          <a:xfrm>
            <a:off x="350952" y="1340768"/>
            <a:ext cx="8613536" cy="4968552"/>
          </a:xfrm>
          <a:prstGeom prst="rect">
            <a:avLst/>
          </a:prstGeom>
          <a:noFill/>
        </p:spPr>
        <p:txBody>
          <a:bodyPr wrap="square">
            <a:spAutoFit/>
          </a:bodyPr>
          <a:lstStyle/>
          <a:p>
            <a:pPr algn="just"/>
            <a:r>
              <a:rPr lang="fr-FR" sz="2400" dirty="0">
                <a:solidFill>
                  <a:schemeClr val="tx2">
                    <a:lumMod val="95000"/>
                    <a:lumOff val="5000"/>
                  </a:schemeClr>
                </a:solidFill>
              </a:rPr>
              <a:t>•	La participation au Bol d’Or à Macon, faute de terrains suffisants, nous avons dû le limiter à 32 équipes. La participation aurait été plus importante si nous avions un site pouvant proposer plus de terrains.</a:t>
            </a:r>
          </a:p>
          <a:p>
            <a:pPr algn="just"/>
            <a:r>
              <a:rPr lang="fr-FR" sz="2400" dirty="0">
                <a:solidFill>
                  <a:schemeClr val="tx2">
                    <a:lumMod val="95000"/>
                    <a:lumOff val="5000"/>
                  </a:schemeClr>
                </a:solidFill>
              </a:rPr>
              <a:t>•	Le festival Vétérans, 32 équipes également, qui a vu la victoire de l’équipe de St Marcel (Pasquier Christian, Rouiller Gilles, </a:t>
            </a:r>
            <a:r>
              <a:rPr lang="fr-FR" sz="2400" dirty="0" err="1">
                <a:solidFill>
                  <a:schemeClr val="tx2">
                    <a:lumMod val="95000"/>
                    <a:lumOff val="5000"/>
                  </a:schemeClr>
                </a:solidFill>
              </a:rPr>
              <a:t>Thevenet</a:t>
            </a:r>
            <a:r>
              <a:rPr lang="fr-FR" sz="2400" dirty="0">
                <a:solidFill>
                  <a:schemeClr val="tx2">
                    <a:lumMod val="95000"/>
                    <a:lumOff val="5000"/>
                  </a:schemeClr>
                </a:solidFill>
              </a:rPr>
              <a:t> Dominique). La commission Vétérans réfléchira à une solution pour attirer plus de monde, en modifiant éventuellement la formule d’attribution des points. Affaire à suivre…</a:t>
            </a:r>
          </a:p>
          <a:p>
            <a:pPr algn="just"/>
            <a:r>
              <a:rPr lang="fr-FR" sz="2400" dirty="0">
                <a:solidFill>
                  <a:schemeClr val="tx2">
                    <a:lumMod val="95000"/>
                    <a:lumOff val="5000"/>
                  </a:schemeClr>
                </a:solidFill>
              </a:rPr>
              <a:t>•	Finale CNC Jeunes à St Pierre les Elbeuf, l’entente Macon/Paray termine à la 5ème place. Bravo pour cette belle performance.</a:t>
            </a:r>
          </a:p>
        </p:txBody>
      </p:sp>
    </p:spTree>
    <p:extLst>
      <p:ext uri="{BB962C8B-B14F-4D97-AF65-F5344CB8AC3E}">
        <p14:creationId xmlns:p14="http://schemas.microsoft.com/office/powerpoint/2010/main" val="119187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332656"/>
            <a:ext cx="7974632" cy="504056"/>
          </a:xfrm>
        </p:spPr>
        <p:txBody>
          <a:bodyPr>
            <a:noAutofit/>
          </a:bodyPr>
          <a:lstStyle/>
          <a:p>
            <a:pPr marL="0" indent="0">
              <a:buNone/>
            </a:pPr>
            <a:r>
              <a:rPr lang="fr-FR" sz="2800" dirty="0">
                <a:solidFill>
                  <a:schemeClr val="tx2">
                    <a:lumMod val="95000"/>
                    <a:lumOff val="5000"/>
                  </a:schemeClr>
                </a:solidFill>
              </a:rPr>
              <a:t>(3) COMPTE RENDU RÉSULTATS SPORTIF 2022</a:t>
            </a:r>
          </a:p>
        </p:txBody>
      </p:sp>
      <p:sp>
        <p:nvSpPr>
          <p:cNvPr id="8" name="ZoneTexte 7">
            <a:extLst>
              <a:ext uri="{FF2B5EF4-FFF2-40B4-BE49-F238E27FC236}">
                <a16:creationId xmlns:a16="http://schemas.microsoft.com/office/drawing/2014/main" id="{07561C81-AD6D-0AF7-987D-9EF361A149B1}"/>
              </a:ext>
            </a:extLst>
          </p:cNvPr>
          <p:cNvSpPr txBox="1"/>
          <p:nvPr/>
        </p:nvSpPr>
        <p:spPr>
          <a:xfrm>
            <a:off x="350952" y="1340768"/>
            <a:ext cx="8613536" cy="4401205"/>
          </a:xfrm>
          <a:prstGeom prst="rect">
            <a:avLst/>
          </a:prstGeom>
          <a:noFill/>
        </p:spPr>
        <p:txBody>
          <a:bodyPr wrap="square">
            <a:spAutoFit/>
          </a:bodyPr>
          <a:lstStyle/>
          <a:p>
            <a:pPr marL="342900" indent="-342900" algn="just">
              <a:buFont typeface="Arial" panose="020B0604020202020204" pitchFamily="34" charset="0"/>
              <a:buChar char="•"/>
            </a:pPr>
            <a:r>
              <a:rPr lang="fr-FR" sz="2400" dirty="0">
                <a:solidFill>
                  <a:schemeClr val="tx2">
                    <a:lumMod val="95000"/>
                    <a:lumOff val="5000"/>
                  </a:schemeClr>
                </a:solidFill>
              </a:rPr>
              <a:t>		</a:t>
            </a:r>
            <a:r>
              <a:rPr lang="fr-FR" sz="2800" dirty="0">
                <a:solidFill>
                  <a:schemeClr val="tx2">
                    <a:lumMod val="95000"/>
                    <a:lumOff val="5000"/>
                  </a:schemeClr>
                </a:solidFill>
              </a:rPr>
              <a:t>Les sélectionnés au Trophée des Pépites/Elites, dans la catégorie Défi-Tir Cadet, </a:t>
            </a:r>
            <a:r>
              <a:rPr lang="fr-FR" sz="2800" dirty="0" err="1">
                <a:solidFill>
                  <a:schemeClr val="tx2">
                    <a:lumMod val="95000"/>
                    <a:lumOff val="5000"/>
                  </a:schemeClr>
                </a:solidFill>
              </a:rPr>
              <a:t>Leny</a:t>
            </a:r>
            <a:r>
              <a:rPr lang="fr-FR" sz="2800" dirty="0">
                <a:solidFill>
                  <a:schemeClr val="tx2">
                    <a:lumMod val="95000"/>
                    <a:lumOff val="5000"/>
                  </a:schemeClr>
                </a:solidFill>
              </a:rPr>
              <a:t> </a:t>
            </a:r>
            <a:r>
              <a:rPr lang="fr-FR" sz="2800" dirty="0" err="1">
                <a:solidFill>
                  <a:schemeClr val="tx2">
                    <a:lumMod val="95000"/>
                    <a:lumOff val="5000"/>
                  </a:schemeClr>
                </a:solidFill>
              </a:rPr>
              <a:t>Milei</a:t>
            </a:r>
            <a:r>
              <a:rPr lang="fr-FR" sz="2800" dirty="0">
                <a:solidFill>
                  <a:schemeClr val="tx2">
                    <a:lumMod val="95000"/>
                    <a:lumOff val="5000"/>
                  </a:schemeClr>
                </a:solidFill>
              </a:rPr>
              <a:t> se classe 2ème et dans la catégorie Défi-Tir Junior, Maxime </a:t>
            </a:r>
            <a:r>
              <a:rPr lang="fr-FR" sz="2800" dirty="0" err="1">
                <a:solidFill>
                  <a:schemeClr val="tx2">
                    <a:lumMod val="95000"/>
                    <a:lumOff val="5000"/>
                  </a:schemeClr>
                </a:solidFill>
              </a:rPr>
              <a:t>Fleurieau</a:t>
            </a:r>
            <a:r>
              <a:rPr lang="fr-FR" sz="2800" dirty="0">
                <a:solidFill>
                  <a:schemeClr val="tx2">
                    <a:lumMod val="95000"/>
                    <a:lumOff val="5000"/>
                  </a:schemeClr>
                </a:solidFill>
              </a:rPr>
              <a:t> se classe 8ème. L’entente Macon/Paray, se classe 14ème sur 20 au niveau National.</a:t>
            </a:r>
          </a:p>
          <a:p>
            <a:pPr algn="just"/>
            <a:r>
              <a:rPr lang="fr-FR" sz="2800" dirty="0">
                <a:solidFill>
                  <a:schemeClr val="tx2">
                    <a:lumMod val="95000"/>
                    <a:lumOff val="5000"/>
                  </a:schemeClr>
                </a:solidFill>
              </a:rPr>
              <a:t>•	5 équipes de Saône et Loire sont encore qualifiées pour le 3ème tour de zone, le 11 décembre 2022. (La Celle en Morvan, Autun, Blanzy, St Germain du Plain, Bourbon-Lancy).</a:t>
            </a:r>
          </a:p>
        </p:txBody>
      </p:sp>
    </p:spTree>
    <p:extLst>
      <p:ext uri="{BB962C8B-B14F-4D97-AF65-F5344CB8AC3E}">
        <p14:creationId xmlns:p14="http://schemas.microsoft.com/office/powerpoint/2010/main" val="104306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332656"/>
            <a:ext cx="7974632" cy="504056"/>
          </a:xfrm>
        </p:spPr>
        <p:txBody>
          <a:bodyPr>
            <a:noAutofit/>
          </a:bodyPr>
          <a:lstStyle/>
          <a:p>
            <a:pPr marL="0" indent="0" algn="ctr">
              <a:buNone/>
            </a:pPr>
            <a:r>
              <a:rPr lang="fr-FR" sz="2800" dirty="0">
                <a:solidFill>
                  <a:schemeClr val="tx2">
                    <a:lumMod val="95000"/>
                    <a:lumOff val="5000"/>
                  </a:schemeClr>
                </a:solidFill>
              </a:rPr>
              <a:t>LE PALMARÈS 2022</a:t>
            </a:r>
          </a:p>
        </p:txBody>
      </p:sp>
      <p:pic>
        <p:nvPicPr>
          <p:cNvPr id="5" name="Image 4">
            <a:extLst>
              <a:ext uri="{FF2B5EF4-FFF2-40B4-BE49-F238E27FC236}">
                <a16:creationId xmlns:a16="http://schemas.microsoft.com/office/drawing/2014/main" id="{013E2265-82CF-F69B-2B8E-DC44A396323D}"/>
              </a:ext>
            </a:extLst>
          </p:cNvPr>
          <p:cNvPicPr>
            <a:picLocks noChangeAspect="1"/>
          </p:cNvPicPr>
          <p:nvPr/>
        </p:nvPicPr>
        <p:blipFill>
          <a:blip r:embed="rId2"/>
          <a:stretch>
            <a:fillRect/>
          </a:stretch>
        </p:blipFill>
        <p:spPr>
          <a:xfrm>
            <a:off x="407293" y="1340768"/>
            <a:ext cx="8736707" cy="3744416"/>
          </a:xfrm>
          <a:prstGeom prst="rect">
            <a:avLst/>
          </a:prstGeom>
        </p:spPr>
      </p:pic>
    </p:spTree>
    <p:extLst>
      <p:ext uri="{BB962C8B-B14F-4D97-AF65-F5344CB8AC3E}">
        <p14:creationId xmlns:p14="http://schemas.microsoft.com/office/powerpoint/2010/main" val="79452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2D6C63-25B4-4A41-BE7D-6D7E5E246ADD}"/>
              </a:ext>
            </a:extLst>
          </p:cNvPr>
          <p:cNvSpPr>
            <a:spLocks noGrp="1"/>
          </p:cNvSpPr>
          <p:nvPr>
            <p:ph idx="1"/>
          </p:nvPr>
        </p:nvSpPr>
        <p:spPr>
          <a:xfrm>
            <a:off x="431540" y="620688"/>
            <a:ext cx="8280920" cy="6048672"/>
          </a:xfrm>
        </p:spPr>
        <p:txBody>
          <a:bodyPr>
            <a:normAutofit/>
          </a:bodyPr>
          <a:lstStyle/>
          <a:p>
            <a:pPr>
              <a:lnSpc>
                <a:spcPct val="115000"/>
              </a:lnSpc>
              <a:spcAft>
                <a:spcPts val="1000"/>
              </a:spcAft>
            </a:pPr>
            <a:r>
              <a:rPr lang="fr-FR" sz="2500" u="sng" dirty="0">
                <a:effectLst/>
                <a:latin typeface="Calibri" panose="020F0502020204030204" pitchFamily="34" charset="0"/>
                <a:ea typeface="Calibri" panose="020F0502020204030204" pitchFamily="34" charset="0"/>
                <a:cs typeface="Times New Roman" panose="02020603050405020304" pitchFamily="18" charset="0"/>
              </a:rPr>
              <a:t>Nos partenaires</a:t>
            </a:r>
            <a:r>
              <a:rPr lang="fr-FR" sz="25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sz="2500" dirty="0">
                <a:effectLst/>
                <a:latin typeface="Calibri" panose="020F0502020204030204" pitchFamily="34" charset="0"/>
                <a:ea typeface="Calibri" panose="020F0502020204030204" pitchFamily="34" charset="0"/>
                <a:cs typeface="Times New Roman" panose="02020603050405020304" pitchFamily="18" charset="0"/>
              </a:rPr>
              <a:t>Notre banque le Crédit Mutuel, le Journal de Saône et Loire, la société Sport Com., la Sornaysienne ainsi que tous nos annonceurs du calendrier répertoriés sur notre site grâce à Pascal DUGAST.</a:t>
            </a:r>
          </a:p>
          <a:p>
            <a:pPr algn="just">
              <a:lnSpc>
                <a:spcPct val="115000"/>
              </a:lnSpc>
              <a:spcAft>
                <a:spcPts val="1000"/>
              </a:spcAft>
            </a:pPr>
            <a:r>
              <a:rPr lang="fr-FR" sz="2500" dirty="0">
                <a:effectLst/>
                <a:latin typeface="Calibri" panose="020F0502020204030204" pitchFamily="34" charset="0"/>
                <a:ea typeface="Calibri" panose="020F0502020204030204" pitchFamily="34" charset="0"/>
                <a:cs typeface="Times New Roman" panose="02020603050405020304" pitchFamily="18" charset="0"/>
              </a:rPr>
              <a:t>Je remercie les membres du comité directeur, les arbitres et les éducateurs qui officient régulièrement sur nos concours, championnats et autres compétitions.</a:t>
            </a:r>
          </a:p>
          <a:p>
            <a:pPr algn="just"/>
            <a:r>
              <a:rPr lang="fr-FR" sz="2500" dirty="0">
                <a:effectLst/>
                <a:latin typeface="Calibri" panose="020F0502020204030204" pitchFamily="34" charset="0"/>
                <a:ea typeface="Calibri" panose="020F0502020204030204" pitchFamily="34" charset="0"/>
                <a:cs typeface="Times New Roman" panose="02020603050405020304" pitchFamily="18" charset="0"/>
              </a:rPr>
              <a:t>Merci à tous les bénévoles et aux présidentes et présidents de clubs qui répondent présent pour nous soulager dans nos différentes manifestations.</a:t>
            </a:r>
          </a:p>
          <a:p>
            <a:endParaRPr lang="fr-FR" dirty="0"/>
          </a:p>
        </p:txBody>
      </p:sp>
    </p:spTree>
    <p:extLst>
      <p:ext uri="{BB962C8B-B14F-4D97-AF65-F5344CB8AC3E}">
        <p14:creationId xmlns:p14="http://schemas.microsoft.com/office/powerpoint/2010/main" val="4045164505"/>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332656"/>
            <a:ext cx="7974632" cy="504056"/>
          </a:xfrm>
        </p:spPr>
        <p:txBody>
          <a:bodyPr>
            <a:noAutofit/>
          </a:bodyPr>
          <a:lstStyle/>
          <a:p>
            <a:pPr marL="0" indent="0" algn="ctr">
              <a:buNone/>
            </a:pPr>
            <a:r>
              <a:rPr lang="fr-FR" sz="2800" dirty="0">
                <a:solidFill>
                  <a:schemeClr val="tx2">
                    <a:lumMod val="95000"/>
                    <a:lumOff val="5000"/>
                  </a:schemeClr>
                </a:solidFill>
              </a:rPr>
              <a:t>LE PALMARÈS 2022</a:t>
            </a:r>
          </a:p>
        </p:txBody>
      </p:sp>
      <p:pic>
        <p:nvPicPr>
          <p:cNvPr id="3" name="Image 2">
            <a:extLst>
              <a:ext uri="{FF2B5EF4-FFF2-40B4-BE49-F238E27FC236}">
                <a16:creationId xmlns:a16="http://schemas.microsoft.com/office/drawing/2014/main" id="{1EA0EC33-FAA7-CFEE-A26D-A3D3977F530A}"/>
              </a:ext>
            </a:extLst>
          </p:cNvPr>
          <p:cNvPicPr>
            <a:picLocks noChangeAspect="1"/>
          </p:cNvPicPr>
          <p:nvPr/>
        </p:nvPicPr>
        <p:blipFill>
          <a:blip r:embed="rId2"/>
          <a:stretch>
            <a:fillRect/>
          </a:stretch>
        </p:blipFill>
        <p:spPr>
          <a:xfrm>
            <a:off x="362369" y="1484784"/>
            <a:ext cx="8419262" cy="3451897"/>
          </a:xfrm>
          <a:prstGeom prst="rect">
            <a:avLst/>
          </a:prstGeom>
        </p:spPr>
      </p:pic>
    </p:spTree>
    <p:extLst>
      <p:ext uri="{BB962C8B-B14F-4D97-AF65-F5344CB8AC3E}">
        <p14:creationId xmlns:p14="http://schemas.microsoft.com/office/powerpoint/2010/main" val="58950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539552" y="332656"/>
            <a:ext cx="7974632" cy="504056"/>
          </a:xfrm>
        </p:spPr>
        <p:txBody>
          <a:bodyPr>
            <a:noAutofit/>
          </a:bodyPr>
          <a:lstStyle/>
          <a:p>
            <a:pPr marL="0" indent="0" algn="ctr">
              <a:buNone/>
            </a:pPr>
            <a:r>
              <a:rPr lang="fr-FR" sz="2800" dirty="0">
                <a:solidFill>
                  <a:schemeClr val="tx2">
                    <a:lumMod val="95000"/>
                    <a:lumOff val="5000"/>
                  </a:schemeClr>
                </a:solidFill>
              </a:rPr>
              <a:t>LE PALMARÈS 2022</a:t>
            </a:r>
          </a:p>
        </p:txBody>
      </p:sp>
      <p:pic>
        <p:nvPicPr>
          <p:cNvPr id="4" name="Image 3">
            <a:extLst>
              <a:ext uri="{FF2B5EF4-FFF2-40B4-BE49-F238E27FC236}">
                <a16:creationId xmlns:a16="http://schemas.microsoft.com/office/drawing/2014/main" id="{482CB77B-9C3E-E90D-40B9-F2F9A6531EF3}"/>
              </a:ext>
            </a:extLst>
          </p:cNvPr>
          <p:cNvPicPr>
            <a:picLocks noChangeAspect="1"/>
          </p:cNvPicPr>
          <p:nvPr/>
        </p:nvPicPr>
        <p:blipFill>
          <a:blip r:embed="rId2"/>
          <a:stretch>
            <a:fillRect/>
          </a:stretch>
        </p:blipFill>
        <p:spPr>
          <a:xfrm>
            <a:off x="731574" y="1340768"/>
            <a:ext cx="7974632" cy="4943573"/>
          </a:xfrm>
          <a:prstGeom prst="rect">
            <a:avLst/>
          </a:prstGeom>
        </p:spPr>
      </p:pic>
    </p:spTree>
    <p:extLst>
      <p:ext uri="{BB962C8B-B14F-4D97-AF65-F5344CB8AC3E}">
        <p14:creationId xmlns:p14="http://schemas.microsoft.com/office/powerpoint/2010/main" val="172549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8712968" cy="504056"/>
          </a:xfrm>
        </p:spPr>
        <p:txBody>
          <a:bodyPr>
            <a:noAutofit/>
          </a:bodyPr>
          <a:lstStyle/>
          <a:p>
            <a:pPr marL="0" indent="0" algn="ctr">
              <a:buNone/>
            </a:pPr>
            <a:r>
              <a:rPr lang="fr-FR" sz="2800" dirty="0">
                <a:solidFill>
                  <a:schemeClr val="tx2">
                    <a:lumMod val="95000"/>
                    <a:lumOff val="5000"/>
                  </a:schemeClr>
                </a:solidFill>
              </a:rPr>
              <a:t>(4) PETIT RAPPEL SUR LES PROCÉDURES POUR 2023</a:t>
            </a:r>
          </a:p>
        </p:txBody>
      </p:sp>
      <p:sp>
        <p:nvSpPr>
          <p:cNvPr id="3" name="ZoneTexte 2">
            <a:extLst>
              <a:ext uri="{FF2B5EF4-FFF2-40B4-BE49-F238E27FC236}">
                <a16:creationId xmlns:a16="http://schemas.microsoft.com/office/drawing/2014/main" id="{4F70FB81-765E-499E-097F-74A069F12545}"/>
              </a:ext>
            </a:extLst>
          </p:cNvPr>
          <p:cNvSpPr txBox="1"/>
          <p:nvPr/>
        </p:nvSpPr>
        <p:spPr>
          <a:xfrm>
            <a:off x="431540" y="1124744"/>
            <a:ext cx="8280920" cy="1200329"/>
          </a:xfrm>
          <a:prstGeom prst="rect">
            <a:avLst/>
          </a:prstGeom>
          <a:noFill/>
        </p:spPr>
        <p:txBody>
          <a:bodyPr wrap="square">
            <a:spAutoFit/>
          </a:bodyPr>
          <a:lstStyle/>
          <a:p>
            <a:pPr algn="just"/>
            <a:r>
              <a:rPr lang="fr-FR" sz="2400" b="1" dirty="0">
                <a:solidFill>
                  <a:schemeClr val="tx2">
                    <a:lumMod val="95000"/>
                    <a:lumOff val="5000"/>
                  </a:schemeClr>
                </a:solidFill>
              </a:rPr>
              <a:t>La secrétaire ne traite que la partie administrative du comité. Les responsables des commissions sont là pour répondre à toutes vos questions.</a:t>
            </a:r>
          </a:p>
        </p:txBody>
      </p:sp>
      <p:sp>
        <p:nvSpPr>
          <p:cNvPr id="6" name="ZoneTexte 5">
            <a:extLst>
              <a:ext uri="{FF2B5EF4-FFF2-40B4-BE49-F238E27FC236}">
                <a16:creationId xmlns:a16="http://schemas.microsoft.com/office/drawing/2014/main" id="{6DF9BE60-14EE-AF27-3E7F-4738FB217343}"/>
              </a:ext>
            </a:extLst>
          </p:cNvPr>
          <p:cNvSpPr txBox="1"/>
          <p:nvPr/>
        </p:nvSpPr>
        <p:spPr>
          <a:xfrm>
            <a:off x="431540" y="2852936"/>
            <a:ext cx="8664537" cy="3108543"/>
          </a:xfrm>
          <a:prstGeom prst="rect">
            <a:avLst/>
          </a:prstGeom>
          <a:noFill/>
        </p:spPr>
        <p:txBody>
          <a:bodyPr wrap="square">
            <a:spAutoFit/>
          </a:bodyPr>
          <a:lstStyle/>
          <a:p>
            <a:pPr algn="just"/>
            <a:r>
              <a:rPr lang="fr-FR" dirty="0"/>
              <a:t>•	</a:t>
            </a:r>
            <a:r>
              <a:rPr lang="fr-FR" sz="2800" dirty="0"/>
              <a:t>Contrat d’Engagement Républicain (CER) : Ce formulaire est obligatoire pour toutes vos demandes de subvention auprès d’une autorité administrative et l’obtention de l’agrément de l’état. (une copie est à transmettre au comité).</a:t>
            </a:r>
          </a:p>
          <a:p>
            <a:pPr algn="just"/>
            <a:r>
              <a:rPr lang="fr-FR" sz="2800" dirty="0"/>
              <a:t>•	Le compte rendu de votre AG doit parvenir au comité.</a:t>
            </a:r>
          </a:p>
        </p:txBody>
      </p:sp>
    </p:spTree>
    <p:extLst>
      <p:ext uri="{BB962C8B-B14F-4D97-AF65-F5344CB8AC3E}">
        <p14:creationId xmlns:p14="http://schemas.microsoft.com/office/powerpoint/2010/main" val="19557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8712968" cy="504056"/>
          </a:xfrm>
        </p:spPr>
        <p:txBody>
          <a:bodyPr>
            <a:noAutofit/>
          </a:bodyPr>
          <a:lstStyle/>
          <a:p>
            <a:pPr marL="0" indent="0" algn="ctr">
              <a:buNone/>
            </a:pPr>
            <a:r>
              <a:rPr lang="fr-FR" sz="2800" dirty="0">
                <a:solidFill>
                  <a:schemeClr val="tx2">
                    <a:lumMod val="95000"/>
                    <a:lumOff val="5000"/>
                  </a:schemeClr>
                </a:solidFill>
              </a:rPr>
              <a:t>(4) PETIT RAPPEL SUR LES PROCÉDURES POUR 2023</a:t>
            </a:r>
          </a:p>
        </p:txBody>
      </p:sp>
      <p:sp>
        <p:nvSpPr>
          <p:cNvPr id="4" name="ZoneTexte 3">
            <a:extLst>
              <a:ext uri="{FF2B5EF4-FFF2-40B4-BE49-F238E27FC236}">
                <a16:creationId xmlns:a16="http://schemas.microsoft.com/office/drawing/2014/main" id="{381827DF-6202-1449-CAFB-49F8FA550687}"/>
              </a:ext>
            </a:extLst>
          </p:cNvPr>
          <p:cNvSpPr txBox="1"/>
          <p:nvPr/>
        </p:nvSpPr>
        <p:spPr>
          <a:xfrm>
            <a:off x="410998" y="886327"/>
            <a:ext cx="8553490" cy="5693866"/>
          </a:xfrm>
          <a:prstGeom prst="rect">
            <a:avLst/>
          </a:prstGeom>
          <a:noFill/>
        </p:spPr>
        <p:txBody>
          <a:bodyPr wrap="square">
            <a:spAutoFit/>
          </a:bodyPr>
          <a:lstStyle/>
          <a:p>
            <a:pPr algn="just"/>
            <a:r>
              <a:rPr lang="fr-FR" dirty="0"/>
              <a:t>•	</a:t>
            </a:r>
            <a:r>
              <a:rPr lang="fr-FR" sz="2600" dirty="0"/>
              <a:t>Lors de tout changement de bureau, une déclaration d’honorabilité est obligatoire pour valider votre club dans </a:t>
            </a:r>
            <a:r>
              <a:rPr lang="fr-FR" sz="2600" dirty="0" err="1"/>
              <a:t>Geslico</a:t>
            </a:r>
            <a:r>
              <a:rPr lang="fr-FR" sz="2600" dirty="0"/>
              <a:t>. Aucune licence ne pourra être délivrée sans ce document. D’où l’importance de remplir la feuille de composition du bureau de votre club, ainsi qu’une adresse mail active.</a:t>
            </a:r>
          </a:p>
          <a:p>
            <a:pPr algn="just"/>
            <a:r>
              <a:rPr lang="fr-FR" sz="2600" dirty="0"/>
              <a:t>•	Toute demande de licence au comité doit être accompagnée d’un bordereau « demande de licence », dument signé par le président du club ainsi que les ATQM ou CM. Une facture parviendra au club mensuellement.(Attention à l’orthographe des noms et lisibilité). Les corrections d’erreur coûteront au comité 5€ au lieu de 2€ en 2023.</a:t>
            </a:r>
          </a:p>
        </p:txBody>
      </p:sp>
    </p:spTree>
    <p:extLst>
      <p:ext uri="{BB962C8B-B14F-4D97-AF65-F5344CB8AC3E}">
        <p14:creationId xmlns:p14="http://schemas.microsoft.com/office/powerpoint/2010/main" val="74903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8712968" cy="504056"/>
          </a:xfrm>
        </p:spPr>
        <p:txBody>
          <a:bodyPr>
            <a:noAutofit/>
          </a:bodyPr>
          <a:lstStyle/>
          <a:p>
            <a:pPr marL="0" indent="0" algn="ctr">
              <a:buNone/>
            </a:pPr>
            <a:r>
              <a:rPr lang="fr-FR" sz="2800" dirty="0">
                <a:solidFill>
                  <a:schemeClr val="tx2">
                    <a:lumMod val="95000"/>
                    <a:lumOff val="5000"/>
                  </a:schemeClr>
                </a:solidFill>
              </a:rPr>
              <a:t>(4) PETIT RAPPEL SUR LES PROCÉDURES POUR 2023</a:t>
            </a:r>
          </a:p>
        </p:txBody>
      </p:sp>
      <p:sp>
        <p:nvSpPr>
          <p:cNvPr id="3" name="ZoneTexte 2">
            <a:extLst>
              <a:ext uri="{FF2B5EF4-FFF2-40B4-BE49-F238E27FC236}">
                <a16:creationId xmlns:a16="http://schemas.microsoft.com/office/drawing/2014/main" id="{0DE106E7-36C6-F259-96EF-5871ABBE7487}"/>
              </a:ext>
            </a:extLst>
          </p:cNvPr>
          <p:cNvSpPr txBox="1"/>
          <p:nvPr/>
        </p:nvSpPr>
        <p:spPr>
          <a:xfrm>
            <a:off x="591018" y="1231587"/>
            <a:ext cx="8352928" cy="5293757"/>
          </a:xfrm>
          <a:prstGeom prst="rect">
            <a:avLst/>
          </a:prstGeom>
          <a:noFill/>
        </p:spPr>
        <p:txBody>
          <a:bodyPr wrap="square">
            <a:spAutoFit/>
          </a:bodyPr>
          <a:lstStyle/>
          <a:p>
            <a:r>
              <a:rPr lang="fr-FR" dirty="0"/>
              <a:t>•</a:t>
            </a:r>
            <a:r>
              <a:rPr lang="fr-FR" sz="2600" dirty="0"/>
              <a:t>Toute nouvelle licence doit être accompagnée d’une photo récente ainsi qu’un certificat médical datant de moins de 6 mois. (celui-ci reste valable 3 ans, année calendaire) Aucune demande ne sera traitée sans tous ces éléments.</a:t>
            </a:r>
          </a:p>
          <a:p>
            <a:r>
              <a:rPr lang="fr-FR" sz="2600" dirty="0"/>
              <a:t>•	Les feuilles de match et des rencontres coupe de France, doivent être réceptionnées au comité dans les 48h, soit par courrier, soit par mail.</a:t>
            </a:r>
          </a:p>
          <a:p>
            <a:r>
              <a:rPr lang="fr-FR" sz="2600" dirty="0"/>
              <a:t>•	Les dates des rencontres de Coupe de France sont des dates fixes. Il ne peut y avoir d’arrangement entre club, idem en Coupe Départementale. Par contre, les dates des tours de Zone sont des dates butoirs.</a:t>
            </a:r>
          </a:p>
        </p:txBody>
      </p:sp>
    </p:spTree>
    <p:extLst>
      <p:ext uri="{BB962C8B-B14F-4D97-AF65-F5344CB8AC3E}">
        <p14:creationId xmlns:p14="http://schemas.microsoft.com/office/powerpoint/2010/main" val="169594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(5) NOUVEAUTÉS 2023</a:t>
            </a:r>
          </a:p>
        </p:txBody>
      </p:sp>
      <p:sp>
        <p:nvSpPr>
          <p:cNvPr id="4" name="ZoneTexte 3">
            <a:extLst>
              <a:ext uri="{FF2B5EF4-FFF2-40B4-BE49-F238E27FC236}">
                <a16:creationId xmlns:a16="http://schemas.microsoft.com/office/drawing/2014/main" id="{0447FE2A-055A-D6FD-E631-BB5EDEDFECA0}"/>
              </a:ext>
            </a:extLst>
          </p:cNvPr>
          <p:cNvSpPr txBox="1"/>
          <p:nvPr/>
        </p:nvSpPr>
        <p:spPr>
          <a:xfrm>
            <a:off x="943327" y="1124744"/>
            <a:ext cx="6912768" cy="523220"/>
          </a:xfrm>
          <a:prstGeom prst="rect">
            <a:avLst/>
          </a:prstGeom>
          <a:noFill/>
        </p:spPr>
        <p:txBody>
          <a:bodyPr wrap="square">
            <a:spAutoFit/>
          </a:bodyPr>
          <a:lstStyle/>
          <a:p>
            <a:pPr algn="ctr"/>
            <a:r>
              <a:rPr lang="fr-FR" sz="2800" b="1" dirty="0">
                <a:solidFill>
                  <a:schemeClr val="tx2">
                    <a:lumMod val="95000"/>
                    <a:lumOff val="5000"/>
                  </a:schemeClr>
                </a:solidFill>
              </a:rPr>
              <a:t>Les informations CD et FFPJP</a:t>
            </a:r>
          </a:p>
        </p:txBody>
      </p:sp>
      <p:sp>
        <p:nvSpPr>
          <p:cNvPr id="6" name="ZoneTexte 5">
            <a:extLst>
              <a:ext uri="{FF2B5EF4-FFF2-40B4-BE49-F238E27FC236}">
                <a16:creationId xmlns:a16="http://schemas.microsoft.com/office/drawing/2014/main" id="{003DA9A7-9A6C-BEF5-FF37-8555BEF5E833}"/>
              </a:ext>
            </a:extLst>
          </p:cNvPr>
          <p:cNvSpPr txBox="1"/>
          <p:nvPr/>
        </p:nvSpPr>
        <p:spPr>
          <a:xfrm>
            <a:off x="410998" y="1925554"/>
            <a:ext cx="8409474" cy="4154984"/>
          </a:xfrm>
          <a:prstGeom prst="rect">
            <a:avLst/>
          </a:prstGeom>
          <a:noFill/>
        </p:spPr>
        <p:txBody>
          <a:bodyPr wrap="square">
            <a:spAutoFit/>
          </a:bodyPr>
          <a:lstStyle/>
          <a:p>
            <a:pPr algn="just"/>
            <a:r>
              <a:rPr lang="fr-FR" dirty="0"/>
              <a:t>•	</a:t>
            </a:r>
            <a:r>
              <a:rPr lang="fr-FR" sz="2400" dirty="0"/>
              <a:t>Le prix de la licence 2023 est fixé à 38€. (résultat du vote de l’AG 2021)</a:t>
            </a:r>
          </a:p>
          <a:p>
            <a:pPr algn="just"/>
            <a:r>
              <a:rPr lang="fr-FR" sz="2400" dirty="0"/>
              <a:t>•	Le montant des mutations reste inchangé (30€ département 71 et 50€ autres départements). Ils sont à régler au comité. Je vous rappelle, le triptyque (blanc et rose) le jaune restant au club, doit être transmis au comité signé par le club cédant. Le feuillet rose signé par le président parviendra au licencié, qui sera à joindre à sa nouvelle demande avec une photo couleur récente et un Certificat Médicale datant de moins de 6 mois.</a:t>
            </a:r>
          </a:p>
        </p:txBody>
      </p:sp>
    </p:spTree>
    <p:extLst>
      <p:ext uri="{BB962C8B-B14F-4D97-AF65-F5344CB8AC3E}">
        <p14:creationId xmlns:p14="http://schemas.microsoft.com/office/powerpoint/2010/main" val="351217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(5) NOUVEAUTÉS 2023</a:t>
            </a:r>
          </a:p>
        </p:txBody>
      </p:sp>
      <p:sp>
        <p:nvSpPr>
          <p:cNvPr id="3" name="ZoneTexte 2">
            <a:extLst>
              <a:ext uri="{FF2B5EF4-FFF2-40B4-BE49-F238E27FC236}">
                <a16:creationId xmlns:a16="http://schemas.microsoft.com/office/drawing/2014/main" id="{DD1F83BB-EF6E-C9A9-3D64-5724EE5BAA25}"/>
              </a:ext>
            </a:extLst>
          </p:cNvPr>
          <p:cNvSpPr txBox="1"/>
          <p:nvPr/>
        </p:nvSpPr>
        <p:spPr>
          <a:xfrm>
            <a:off x="611560" y="1412776"/>
            <a:ext cx="8216795" cy="4555093"/>
          </a:xfrm>
          <a:prstGeom prst="rect">
            <a:avLst/>
          </a:prstGeom>
          <a:noFill/>
        </p:spPr>
        <p:txBody>
          <a:bodyPr wrap="square">
            <a:spAutoFit/>
          </a:bodyPr>
          <a:lstStyle/>
          <a:p>
            <a:pPr algn="just"/>
            <a:r>
              <a:rPr lang="fr-FR" sz="2900" dirty="0"/>
              <a:t>•	Le France Triplette Mixte est inscrit au programme 2023, le CDTM aura lieu les 25 &amp; 26 mars 2023 et le« France » aura lieu à Vaux en Velin (CD69) les 15 et 16 juillet 2023.</a:t>
            </a:r>
          </a:p>
          <a:p>
            <a:pPr algn="just"/>
            <a:r>
              <a:rPr lang="fr-FR" sz="2900" dirty="0"/>
              <a:t>•	Le France Tir de Précision est inscrit au programme 2023. Il aura lieu à Flamanville (CD50) le 7 juillet 2023. Les modalités ont été communiquées aux clubs pour la sélection du CD71. La date est fixée au 19 février, au boulodrome de Chalon su Saône.</a:t>
            </a:r>
          </a:p>
        </p:txBody>
      </p:sp>
    </p:spTree>
    <p:extLst>
      <p:ext uri="{BB962C8B-B14F-4D97-AF65-F5344CB8AC3E}">
        <p14:creationId xmlns:p14="http://schemas.microsoft.com/office/powerpoint/2010/main" val="91274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(5) NOUVEAUTÉS 2023</a:t>
            </a:r>
          </a:p>
        </p:txBody>
      </p:sp>
      <p:sp>
        <p:nvSpPr>
          <p:cNvPr id="4" name="ZoneTexte 3">
            <a:extLst>
              <a:ext uri="{FF2B5EF4-FFF2-40B4-BE49-F238E27FC236}">
                <a16:creationId xmlns:a16="http://schemas.microsoft.com/office/drawing/2014/main" id="{F9400724-1DD5-A3FC-24B7-B07BCBA03ACA}"/>
              </a:ext>
            </a:extLst>
          </p:cNvPr>
          <p:cNvSpPr txBox="1"/>
          <p:nvPr/>
        </p:nvSpPr>
        <p:spPr>
          <a:xfrm>
            <a:off x="539552" y="1484784"/>
            <a:ext cx="8280920" cy="4247317"/>
          </a:xfrm>
          <a:prstGeom prst="rect">
            <a:avLst/>
          </a:prstGeom>
          <a:noFill/>
        </p:spPr>
        <p:txBody>
          <a:bodyPr wrap="square">
            <a:spAutoFit/>
          </a:bodyPr>
          <a:lstStyle/>
          <a:p>
            <a:pPr algn="just"/>
            <a:r>
              <a:rPr lang="fr-FR" dirty="0"/>
              <a:t>•	</a:t>
            </a:r>
            <a:r>
              <a:rPr lang="fr-FR" sz="3000" dirty="0"/>
              <a:t>Le calendrier papier est remplacé par un calendrier numérique, qui sera disponible sur le site du CD71 courant décembre.</a:t>
            </a:r>
          </a:p>
          <a:p>
            <a:pPr algn="just"/>
            <a:r>
              <a:rPr lang="fr-FR" sz="3000" dirty="0"/>
              <a:t>•	A compter du 1er janvier 2023 les concours « 55ans et + » sont supprimés, la catégorie vétérans reste fixée à 60 ans. (date anniversaire de ses 60 ans dans l’année en cours)</a:t>
            </a:r>
          </a:p>
        </p:txBody>
      </p:sp>
    </p:spTree>
    <p:extLst>
      <p:ext uri="{BB962C8B-B14F-4D97-AF65-F5344CB8AC3E}">
        <p14:creationId xmlns:p14="http://schemas.microsoft.com/office/powerpoint/2010/main" val="30045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(5) NOUVEAUTÉS 2023</a:t>
            </a:r>
          </a:p>
        </p:txBody>
      </p:sp>
      <p:sp>
        <p:nvSpPr>
          <p:cNvPr id="3" name="ZoneTexte 2">
            <a:extLst>
              <a:ext uri="{FF2B5EF4-FFF2-40B4-BE49-F238E27FC236}">
                <a16:creationId xmlns:a16="http://schemas.microsoft.com/office/drawing/2014/main" id="{A7F3DFDB-85B0-5F5F-56C4-D63FA034458B}"/>
              </a:ext>
            </a:extLst>
          </p:cNvPr>
          <p:cNvSpPr txBox="1"/>
          <p:nvPr/>
        </p:nvSpPr>
        <p:spPr>
          <a:xfrm>
            <a:off x="331259" y="1523975"/>
            <a:ext cx="8481482" cy="5001369"/>
          </a:xfrm>
          <a:prstGeom prst="rect">
            <a:avLst/>
          </a:prstGeom>
          <a:noFill/>
        </p:spPr>
        <p:txBody>
          <a:bodyPr wrap="square">
            <a:spAutoFit/>
          </a:bodyPr>
          <a:lstStyle/>
          <a:p>
            <a:pPr algn="just"/>
            <a:r>
              <a:rPr lang="fr-FR" dirty="0"/>
              <a:t>•	</a:t>
            </a:r>
            <a:r>
              <a:rPr lang="fr-FR" sz="2900" dirty="0"/>
              <a:t>La prise des licences, uniquement pour les nouveaux licenciés a débuté le 1er octobre. Celle-ci sera valable 2022/2023. Pour les renouvellements, courant du mois de novembre.</a:t>
            </a:r>
          </a:p>
          <a:p>
            <a:pPr algn="just"/>
            <a:r>
              <a:rPr lang="fr-FR" sz="2900" dirty="0"/>
              <a:t>•	La réforme des « Points », avec l’introduction de la catégorie « Non Classés ». Vous avez reçu la note de la FFPJP dernièrement. Pour vos demandes de licence, la catégorisation se fera automatiquement avec </a:t>
            </a:r>
            <a:r>
              <a:rPr lang="fr-FR" sz="2900" dirty="0" err="1"/>
              <a:t>Geslico</a:t>
            </a:r>
            <a:r>
              <a:rPr lang="fr-FR" sz="2900" dirty="0"/>
              <a:t>.</a:t>
            </a:r>
          </a:p>
        </p:txBody>
      </p:sp>
    </p:spTree>
    <p:extLst>
      <p:ext uri="{BB962C8B-B14F-4D97-AF65-F5344CB8AC3E}">
        <p14:creationId xmlns:p14="http://schemas.microsoft.com/office/powerpoint/2010/main" val="160203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ATTRIBUTION CHAMPIONNATS 2023</a:t>
            </a:r>
          </a:p>
        </p:txBody>
      </p:sp>
      <p:pic>
        <p:nvPicPr>
          <p:cNvPr id="6" name="Image 5">
            <a:extLst>
              <a:ext uri="{FF2B5EF4-FFF2-40B4-BE49-F238E27FC236}">
                <a16:creationId xmlns:a16="http://schemas.microsoft.com/office/drawing/2014/main" id="{C3D53E9D-778E-4886-12D5-699F717C87C9}"/>
              </a:ext>
            </a:extLst>
          </p:cNvPr>
          <p:cNvPicPr>
            <a:picLocks noChangeAspect="1"/>
          </p:cNvPicPr>
          <p:nvPr/>
        </p:nvPicPr>
        <p:blipFill>
          <a:blip r:embed="rId2"/>
          <a:stretch>
            <a:fillRect/>
          </a:stretch>
        </p:blipFill>
        <p:spPr>
          <a:xfrm>
            <a:off x="179512" y="1196752"/>
            <a:ext cx="9022984" cy="2520280"/>
          </a:xfrm>
          <a:prstGeom prst="rect">
            <a:avLst/>
          </a:prstGeom>
        </p:spPr>
      </p:pic>
      <p:pic>
        <p:nvPicPr>
          <p:cNvPr id="8" name="Image 7">
            <a:extLst>
              <a:ext uri="{FF2B5EF4-FFF2-40B4-BE49-F238E27FC236}">
                <a16:creationId xmlns:a16="http://schemas.microsoft.com/office/drawing/2014/main" id="{0DE0596B-2A8A-21F1-CA52-CAD4944FF017}"/>
              </a:ext>
            </a:extLst>
          </p:cNvPr>
          <p:cNvPicPr>
            <a:picLocks noChangeAspect="1"/>
          </p:cNvPicPr>
          <p:nvPr/>
        </p:nvPicPr>
        <p:blipFill>
          <a:blip r:embed="rId3"/>
          <a:stretch>
            <a:fillRect/>
          </a:stretch>
        </p:blipFill>
        <p:spPr>
          <a:xfrm>
            <a:off x="238009" y="4077072"/>
            <a:ext cx="8964487" cy="2036430"/>
          </a:xfrm>
          <a:prstGeom prst="rect">
            <a:avLst/>
          </a:prstGeom>
        </p:spPr>
      </p:pic>
    </p:spTree>
    <p:extLst>
      <p:ext uri="{BB962C8B-B14F-4D97-AF65-F5344CB8AC3E}">
        <p14:creationId xmlns:p14="http://schemas.microsoft.com/office/powerpoint/2010/main" val="186435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881F1D-23EB-4E63-824D-4A0F1D1F0B80}"/>
              </a:ext>
            </a:extLst>
          </p:cNvPr>
          <p:cNvSpPr>
            <a:spLocks noGrp="1"/>
          </p:cNvSpPr>
          <p:nvPr>
            <p:ph idx="1"/>
          </p:nvPr>
        </p:nvSpPr>
        <p:spPr>
          <a:xfrm>
            <a:off x="390364" y="764704"/>
            <a:ext cx="8363272" cy="5919936"/>
          </a:xfrm>
        </p:spPr>
        <p:txBody>
          <a:bodyPr>
            <a:normAutofit/>
          </a:bodyPr>
          <a:lstStyle/>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Merci aux municipalités, et toutes les collectivités locales, sans oublier la municipalité d’AUTUN qui nous reçoit aujourd’hui, pour l’accueil et la mise à disposition de ce lieu pour notre AG annuelle.</a:t>
            </a:r>
          </a:p>
          <a:p>
            <a:pPr algn="just">
              <a:lnSpc>
                <a:spcPct val="115000"/>
              </a:lnSpc>
              <a:spcAft>
                <a:spcPts val="1000"/>
              </a:spcAft>
            </a:pPr>
            <a:r>
              <a:rPr lang="fr-FR" sz="3200" dirty="0">
                <a:effectLst/>
                <a:latin typeface="Calibri" panose="020F0502020204030204" pitchFamily="34" charset="0"/>
                <a:ea typeface="Calibri" panose="020F0502020204030204" pitchFamily="34" charset="0"/>
                <a:cs typeface="Times New Roman" panose="02020603050405020304" pitchFamily="18" charset="0"/>
              </a:rPr>
              <a:t>Je n’oublie pas le Conseil Départemental, le Conseil Régional, le CDOS et le CROS qui apportent des aides à notre comité et à nos clubs.</a:t>
            </a:r>
          </a:p>
          <a:p>
            <a:pPr marL="0" indent="0">
              <a:buNone/>
            </a:pPr>
            <a:endParaRPr lang="fr-FR" dirty="0"/>
          </a:p>
        </p:txBody>
      </p:sp>
    </p:spTree>
    <p:extLst>
      <p:ext uri="{BB962C8B-B14F-4D97-AF65-F5344CB8AC3E}">
        <p14:creationId xmlns:p14="http://schemas.microsoft.com/office/powerpoint/2010/main" val="68104354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ATTRIBUTION CHAMPIONNATS 2023</a:t>
            </a:r>
          </a:p>
        </p:txBody>
      </p:sp>
      <p:pic>
        <p:nvPicPr>
          <p:cNvPr id="3" name="Image 2">
            <a:extLst>
              <a:ext uri="{FF2B5EF4-FFF2-40B4-BE49-F238E27FC236}">
                <a16:creationId xmlns:a16="http://schemas.microsoft.com/office/drawing/2014/main" id="{C1DC3AD7-CFD6-909C-746F-D72AE4B97C00}"/>
              </a:ext>
            </a:extLst>
          </p:cNvPr>
          <p:cNvPicPr>
            <a:picLocks noChangeAspect="1"/>
          </p:cNvPicPr>
          <p:nvPr/>
        </p:nvPicPr>
        <p:blipFill>
          <a:blip r:embed="rId2"/>
          <a:stretch>
            <a:fillRect/>
          </a:stretch>
        </p:blipFill>
        <p:spPr>
          <a:xfrm>
            <a:off x="125869" y="1163510"/>
            <a:ext cx="9036496" cy="2481514"/>
          </a:xfrm>
          <a:prstGeom prst="rect">
            <a:avLst/>
          </a:prstGeom>
        </p:spPr>
      </p:pic>
      <p:pic>
        <p:nvPicPr>
          <p:cNvPr id="5" name="Image 4">
            <a:extLst>
              <a:ext uri="{FF2B5EF4-FFF2-40B4-BE49-F238E27FC236}">
                <a16:creationId xmlns:a16="http://schemas.microsoft.com/office/drawing/2014/main" id="{1D2085D0-5CF9-4F48-55A5-410021E01FD2}"/>
              </a:ext>
            </a:extLst>
          </p:cNvPr>
          <p:cNvPicPr>
            <a:picLocks noChangeAspect="1"/>
          </p:cNvPicPr>
          <p:nvPr/>
        </p:nvPicPr>
        <p:blipFill>
          <a:blip r:embed="rId3"/>
          <a:stretch>
            <a:fillRect/>
          </a:stretch>
        </p:blipFill>
        <p:spPr>
          <a:xfrm>
            <a:off x="125869" y="4077072"/>
            <a:ext cx="9006938" cy="1368152"/>
          </a:xfrm>
          <a:prstGeom prst="rect">
            <a:avLst/>
          </a:prstGeom>
        </p:spPr>
      </p:pic>
    </p:spTree>
    <p:extLst>
      <p:ext uri="{BB962C8B-B14F-4D97-AF65-F5344CB8AC3E}">
        <p14:creationId xmlns:p14="http://schemas.microsoft.com/office/powerpoint/2010/main" val="12118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49E23DA4-5D79-8752-783B-F57A7EE626C9}"/>
              </a:ext>
            </a:extLst>
          </p:cNvPr>
          <p:cNvSpPr>
            <a:spLocks noGrp="1"/>
          </p:cNvSpPr>
          <p:nvPr>
            <p:ph idx="1"/>
          </p:nvPr>
        </p:nvSpPr>
        <p:spPr>
          <a:xfrm>
            <a:off x="410998" y="332656"/>
            <a:ext cx="7977426" cy="504056"/>
          </a:xfrm>
        </p:spPr>
        <p:txBody>
          <a:bodyPr>
            <a:noAutofit/>
          </a:bodyPr>
          <a:lstStyle/>
          <a:p>
            <a:pPr marL="0" indent="0" algn="ctr">
              <a:buNone/>
            </a:pPr>
            <a:r>
              <a:rPr lang="fr-FR" sz="2800" dirty="0">
                <a:solidFill>
                  <a:schemeClr val="tx2">
                    <a:lumMod val="95000"/>
                    <a:lumOff val="5000"/>
                  </a:schemeClr>
                </a:solidFill>
              </a:rPr>
              <a:t>ATTRIBUTION CHAMPIONNATS 2023</a:t>
            </a:r>
          </a:p>
        </p:txBody>
      </p:sp>
      <p:pic>
        <p:nvPicPr>
          <p:cNvPr id="4" name="Image 3">
            <a:extLst>
              <a:ext uri="{FF2B5EF4-FFF2-40B4-BE49-F238E27FC236}">
                <a16:creationId xmlns:a16="http://schemas.microsoft.com/office/drawing/2014/main" id="{9ABBC5F1-7407-1794-2B11-79AD621CB506}"/>
              </a:ext>
            </a:extLst>
          </p:cNvPr>
          <p:cNvPicPr>
            <a:picLocks noChangeAspect="1"/>
          </p:cNvPicPr>
          <p:nvPr/>
        </p:nvPicPr>
        <p:blipFill>
          <a:blip r:embed="rId2"/>
          <a:stretch>
            <a:fillRect/>
          </a:stretch>
        </p:blipFill>
        <p:spPr>
          <a:xfrm>
            <a:off x="179512" y="2276872"/>
            <a:ext cx="8964488" cy="2932304"/>
          </a:xfrm>
          <a:prstGeom prst="rect">
            <a:avLst/>
          </a:prstGeom>
        </p:spPr>
      </p:pic>
    </p:spTree>
    <p:extLst>
      <p:ext uri="{BB962C8B-B14F-4D97-AF65-F5344CB8AC3E}">
        <p14:creationId xmlns:p14="http://schemas.microsoft.com/office/powerpoint/2010/main" val="107968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a:extLst>
              <a:ext uri="{FF2B5EF4-FFF2-40B4-BE49-F238E27FC236}">
                <a16:creationId xmlns:a16="http://schemas.microsoft.com/office/drawing/2014/main" id="{BE97E95A-D04E-CFCD-3541-702D714AB2AC}"/>
              </a:ext>
            </a:extLst>
          </p:cNvPr>
          <p:cNvPicPr>
            <a:picLocks noGrp="1" noChangeAspect="1"/>
          </p:cNvPicPr>
          <p:nvPr>
            <p:ph sz="quarter" idx="4"/>
          </p:nvPr>
        </p:nvPicPr>
        <p:blipFill>
          <a:blip r:embed="rId2"/>
          <a:stretch>
            <a:fillRect/>
          </a:stretch>
        </p:blipFill>
        <p:spPr>
          <a:xfrm>
            <a:off x="395536" y="980728"/>
            <a:ext cx="3878306" cy="5109116"/>
          </a:xfrm>
        </p:spPr>
      </p:pic>
      <p:sp>
        <p:nvSpPr>
          <p:cNvPr id="9" name="ZoneTexte 8">
            <a:extLst>
              <a:ext uri="{FF2B5EF4-FFF2-40B4-BE49-F238E27FC236}">
                <a16:creationId xmlns:a16="http://schemas.microsoft.com/office/drawing/2014/main" id="{7B4BFEEB-B3BC-AFC7-D956-78993C492039}"/>
              </a:ext>
            </a:extLst>
          </p:cNvPr>
          <p:cNvSpPr txBox="1"/>
          <p:nvPr/>
        </p:nvSpPr>
        <p:spPr>
          <a:xfrm>
            <a:off x="5292080" y="929070"/>
            <a:ext cx="3240360" cy="5016758"/>
          </a:xfrm>
          <a:prstGeom prst="rect">
            <a:avLst/>
          </a:prstGeom>
          <a:noFill/>
        </p:spPr>
        <p:txBody>
          <a:bodyPr wrap="square">
            <a:spAutoFit/>
          </a:bodyPr>
          <a:lstStyle/>
          <a:p>
            <a:r>
              <a:rPr lang="fr-FR" sz="2000" b="1" dirty="0">
                <a:solidFill>
                  <a:srgbClr val="002060"/>
                </a:solidFill>
              </a:rPr>
              <a:t>Bonne fin d’année 2022 et encore bravo à tous. Sachez que, nul n’est parfait, « si tu critiques un bénévole sois sûr d’être capable de le remplacer ».</a:t>
            </a:r>
          </a:p>
          <a:p>
            <a:endParaRPr lang="fr-FR" sz="2000" b="1" dirty="0">
              <a:solidFill>
                <a:srgbClr val="002060"/>
              </a:solidFill>
            </a:endParaRPr>
          </a:p>
          <a:p>
            <a:r>
              <a:rPr lang="fr-FR" sz="2000" b="1" dirty="0">
                <a:solidFill>
                  <a:srgbClr val="002060"/>
                </a:solidFill>
              </a:rPr>
              <a:t>Bonne année 2023. </a:t>
            </a:r>
          </a:p>
          <a:p>
            <a:endParaRPr lang="fr-FR" sz="2000" b="1" dirty="0">
              <a:solidFill>
                <a:srgbClr val="002060"/>
              </a:solidFill>
            </a:endParaRPr>
          </a:p>
          <a:p>
            <a:r>
              <a:rPr lang="fr-FR" sz="2000" b="1" dirty="0">
                <a:solidFill>
                  <a:srgbClr val="002060"/>
                </a:solidFill>
              </a:rPr>
              <a:t>Autun le 19 novembre 2022</a:t>
            </a:r>
          </a:p>
          <a:p>
            <a:r>
              <a:rPr lang="fr-FR" sz="2000" b="1" dirty="0">
                <a:solidFill>
                  <a:srgbClr val="002060"/>
                </a:solidFill>
              </a:rPr>
              <a:t>Marc Lefèvre</a:t>
            </a:r>
          </a:p>
          <a:p>
            <a:endParaRPr lang="fr-FR" sz="2000" b="1" dirty="0">
              <a:solidFill>
                <a:srgbClr val="002060"/>
              </a:solidFill>
            </a:endParaRPr>
          </a:p>
          <a:p>
            <a:r>
              <a:rPr lang="fr-FR" sz="2000" b="1" dirty="0">
                <a:solidFill>
                  <a:srgbClr val="002060"/>
                </a:solidFill>
              </a:rPr>
              <a:t> Secrétaire Général du CD71.</a:t>
            </a:r>
          </a:p>
        </p:txBody>
      </p:sp>
    </p:spTree>
    <p:extLst>
      <p:ext uri="{BB962C8B-B14F-4D97-AF65-F5344CB8AC3E}">
        <p14:creationId xmlns:p14="http://schemas.microsoft.com/office/powerpoint/2010/main" val="4630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RAPPORT FINANCIER </a:t>
            </a:r>
          </a:p>
        </p:txBody>
      </p:sp>
      <p:pic>
        <p:nvPicPr>
          <p:cNvPr id="48131" name="Picture 3" descr="C:\Users\pascal_2\AppData\Local\Microsoft\Windows\INetCache\IE\ZLZC5RH0\Assorted_United_States_coins[1].jpg"/>
          <p:cNvPicPr>
            <a:picLocks noChangeAspect="1" noChangeArrowheads="1"/>
          </p:cNvPicPr>
          <p:nvPr/>
        </p:nvPicPr>
        <p:blipFill>
          <a:blip r:embed="rId2" cstate="print"/>
          <a:srcRect/>
          <a:stretch>
            <a:fillRect/>
          </a:stretch>
        </p:blipFill>
        <p:spPr bwMode="auto">
          <a:xfrm>
            <a:off x="1115616" y="2060848"/>
            <a:ext cx="6408712" cy="37890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34527"/>
            <a:ext cx="8229600" cy="1143000"/>
          </a:xfrm>
        </p:spPr>
        <p:txBody>
          <a:bodyPr>
            <a:normAutofit/>
          </a:bodyPr>
          <a:lstStyle/>
          <a:p>
            <a:pPr algn="ctr"/>
            <a:r>
              <a:rPr lang="fr-FR" sz="4400" dirty="0"/>
              <a:t>COMMISSION DES FINANCES </a:t>
            </a:r>
          </a:p>
        </p:txBody>
      </p:sp>
      <p:sp>
        <p:nvSpPr>
          <p:cNvPr id="5" name="Espace réservé du contenu 4"/>
          <p:cNvSpPr>
            <a:spLocks noGrp="1"/>
          </p:cNvSpPr>
          <p:nvPr>
            <p:ph idx="1"/>
          </p:nvPr>
        </p:nvSpPr>
        <p:spPr>
          <a:xfrm>
            <a:off x="323528" y="1484784"/>
            <a:ext cx="8568952" cy="5040560"/>
          </a:xfrm>
        </p:spPr>
        <p:txBody>
          <a:bodyPr>
            <a:normAutofit/>
          </a:bodyPr>
          <a:lstStyle/>
          <a:p>
            <a:pPr>
              <a:lnSpc>
                <a:spcPct val="107000"/>
              </a:lnSpc>
              <a:spcAft>
                <a:spcPts val="800"/>
              </a:spcAft>
            </a:pP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Monsieur le Président,</a:t>
            </a:r>
          </a:p>
          <a:p>
            <a:pPr indent="180340">
              <a:lnSpc>
                <a:spcPct val="107000"/>
              </a:lnSpc>
              <a:spcAft>
                <a:spcPts val="800"/>
              </a:spcAft>
            </a:pP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Mesdames, Messieurs,</a:t>
            </a:r>
          </a:p>
          <a:p>
            <a:pPr indent="180340" algn="just">
              <a:lnSpc>
                <a:spcPct val="107000"/>
              </a:lnSpc>
              <a:spcAft>
                <a:spcPts val="800"/>
              </a:spcAft>
            </a:pP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L’exercice comptable 2022 présente un solde positif de 23 696.02€</a:t>
            </a:r>
          </a:p>
          <a:p>
            <a:pPr indent="180340">
              <a:lnSpc>
                <a:spcPct val="107000"/>
              </a:lnSpc>
              <a:spcAft>
                <a:spcPts val="800"/>
              </a:spcAft>
            </a:pP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Ce résultat provient d’une gestion rigoureuse de notre comité et il est dû :</a:t>
            </a:r>
          </a:p>
          <a:p>
            <a:pPr indent="180340">
              <a:lnSpc>
                <a:spcPct val="107000"/>
              </a:lnSpc>
              <a:spcAft>
                <a:spcPts val="800"/>
              </a:spcAft>
            </a:pP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A l’organisation du Championnat de France triplette féminin les 16 et 17 juillet 2022 avec un solde positif de 6 667€</a:t>
            </a:r>
          </a:p>
          <a:p>
            <a:pPr indent="180340">
              <a:lnSpc>
                <a:spcPct val="107000"/>
              </a:lnSpc>
              <a:spcAft>
                <a:spcPts val="800"/>
              </a:spcAft>
            </a:pP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A l’organisation du Week End de Chalon sur Saône </a:t>
            </a:r>
            <a:r>
              <a:rPr lang="fr-FR" sz="2100" dirty="0" err="1">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Régional,vétérans</a:t>
            </a:r>
            <a:r>
              <a:rPr lang="fr-FR" sz="21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et nationaux  les 9/10 et 11 Septembre 2022 avec un solde positif de 6 577€</a:t>
            </a:r>
          </a:p>
          <a:p>
            <a:endParaRPr lang="fr-FR" dirty="0"/>
          </a:p>
        </p:txBody>
      </p:sp>
    </p:spTree>
    <p:extLst>
      <p:ext uri="{BB962C8B-B14F-4D97-AF65-F5344CB8AC3E}">
        <p14:creationId xmlns:p14="http://schemas.microsoft.com/office/powerpoint/2010/main" val="366944866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88640"/>
            <a:ext cx="8229600" cy="1143000"/>
          </a:xfrm>
        </p:spPr>
        <p:txBody>
          <a:bodyPr>
            <a:normAutofit/>
          </a:bodyPr>
          <a:lstStyle/>
          <a:p>
            <a:r>
              <a:rPr lang="fr-FR" dirty="0"/>
              <a:t> COMMISSION DES FINANCES </a:t>
            </a:r>
          </a:p>
        </p:txBody>
      </p:sp>
      <p:sp>
        <p:nvSpPr>
          <p:cNvPr id="5" name="Espace réservé du contenu 4"/>
          <p:cNvSpPr>
            <a:spLocks noGrp="1"/>
          </p:cNvSpPr>
          <p:nvPr>
            <p:ph idx="1"/>
          </p:nvPr>
        </p:nvSpPr>
        <p:spPr>
          <a:xfrm>
            <a:off x="554360" y="1323361"/>
            <a:ext cx="8589640" cy="5256584"/>
          </a:xfrm>
        </p:spPr>
        <p:txBody>
          <a:bodyPr>
            <a:normAutofit fontScale="92500"/>
          </a:bodyPr>
          <a:lstStyle/>
          <a:p>
            <a:endParaRPr lang="fr-FR" dirty="0"/>
          </a:p>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Ces deux manifestations ont été une réussite financière grâce aux différents sponsors privés et publics avec l’aide de la Ville de Chalon et du Grand Chalon.</a:t>
            </a:r>
          </a:p>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Nous avons obtenu une subvention du Conseil Départemental pour aide au fonctionnement du comité de 2 500€.</a:t>
            </a:r>
          </a:p>
          <a:p>
            <a:pPr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Nous avons réduit les frais de fonctionnement du Comité Départemental (portable du comité, abonnement internet, maintenance du photocopieur).</a:t>
            </a:r>
          </a:p>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Nous avons embauché notre secrétaire à 24h par semaine (30 heures précédemment) ce qui nous diminue le poste secrétariat.</a:t>
            </a:r>
          </a:p>
          <a:p>
            <a:endParaRPr lang="fr-FR" dirty="0"/>
          </a:p>
        </p:txBody>
      </p:sp>
    </p:spTree>
    <p:extLst>
      <p:ext uri="{BB962C8B-B14F-4D97-AF65-F5344CB8AC3E}">
        <p14:creationId xmlns:p14="http://schemas.microsoft.com/office/powerpoint/2010/main" val="1353430463"/>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38100"/>
            <a:ext cx="8229600" cy="1143000"/>
          </a:xfrm>
        </p:spPr>
        <p:txBody>
          <a:bodyPr>
            <a:normAutofit/>
          </a:bodyPr>
          <a:lstStyle/>
          <a:p>
            <a:r>
              <a:rPr lang="fr-FR" dirty="0"/>
              <a:t>COMMISSION DES FINANCES </a:t>
            </a:r>
          </a:p>
        </p:txBody>
      </p:sp>
      <p:sp>
        <p:nvSpPr>
          <p:cNvPr id="5" name="Espace réservé du contenu 4"/>
          <p:cNvSpPr>
            <a:spLocks noGrp="1"/>
          </p:cNvSpPr>
          <p:nvPr>
            <p:ph idx="1"/>
          </p:nvPr>
        </p:nvSpPr>
        <p:spPr>
          <a:xfrm>
            <a:off x="421675" y="1112576"/>
            <a:ext cx="8383960" cy="5184576"/>
          </a:xfrm>
        </p:spPr>
        <p:txBody>
          <a:bodyPr>
            <a:normAutofit fontScale="92500"/>
          </a:bodyPr>
          <a:lstStyle/>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Comme chaque année, certains clubs n’ont pas réglé la totalité de leurs licences 2022.</a:t>
            </a:r>
          </a:p>
          <a:p>
            <a:pPr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Merci de le faire rapidement, car des sanctions pourront être prises.</a:t>
            </a:r>
          </a:p>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Merci à mon trésorier-adjoint et il ne me reste plus qu’à vous souhaiter une bonne année sportive  2023 et vous remercier   M. le Président, Mesdames, Messieurs de m’avoir écoutée.</a:t>
            </a:r>
          </a:p>
          <a:p>
            <a:pPr indent="180340">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p>
          <a:p>
            <a:pPr indent="180340">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La Trésorière Générale</a:t>
            </a:r>
          </a:p>
          <a:p>
            <a:pPr indent="0">
              <a:lnSpc>
                <a:spcPct val="107000"/>
              </a:lnSpc>
              <a:spcAft>
                <a:spcPts val="800"/>
              </a:spcAft>
              <a:buNone/>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Annie DUTRONC</a:t>
            </a:r>
          </a:p>
          <a:p>
            <a:endParaRPr lang="fr-FR" dirty="0"/>
          </a:p>
          <a:p>
            <a:endParaRPr lang="fr-FR" dirty="0"/>
          </a:p>
        </p:txBody>
      </p:sp>
    </p:spTree>
    <p:extLst>
      <p:ext uri="{BB962C8B-B14F-4D97-AF65-F5344CB8AC3E}">
        <p14:creationId xmlns:p14="http://schemas.microsoft.com/office/powerpoint/2010/main" val="1383287755"/>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781" y="0"/>
            <a:ext cx="8229600" cy="878180"/>
          </a:xfrm>
        </p:spPr>
        <p:txBody>
          <a:bodyPr/>
          <a:lstStyle/>
          <a:p>
            <a:pPr algn="ctr"/>
            <a:r>
              <a:rPr lang="fr-FR" dirty="0"/>
              <a:t>RAPPORT FINANCIER </a:t>
            </a:r>
          </a:p>
        </p:txBody>
      </p:sp>
      <p:sp>
        <p:nvSpPr>
          <p:cNvPr id="4" name="ZoneTexte 3">
            <a:extLst>
              <a:ext uri="{FF2B5EF4-FFF2-40B4-BE49-F238E27FC236}">
                <a16:creationId xmlns:a16="http://schemas.microsoft.com/office/drawing/2014/main" id="{66F6CFD6-9784-9B8D-4853-BD5841C952FB}"/>
              </a:ext>
            </a:extLst>
          </p:cNvPr>
          <p:cNvSpPr txBox="1"/>
          <p:nvPr/>
        </p:nvSpPr>
        <p:spPr>
          <a:xfrm>
            <a:off x="2195736" y="764704"/>
            <a:ext cx="4680520" cy="523220"/>
          </a:xfrm>
          <a:prstGeom prst="rect">
            <a:avLst/>
          </a:prstGeom>
          <a:noFill/>
        </p:spPr>
        <p:txBody>
          <a:bodyPr wrap="square">
            <a:spAutoFit/>
          </a:bodyPr>
          <a:lstStyle/>
          <a:p>
            <a:pPr algn="ctr"/>
            <a:r>
              <a:rPr lang="fr-FR" sz="2800" dirty="0"/>
              <a:t>comptabilité simplifiée 2022</a:t>
            </a:r>
          </a:p>
        </p:txBody>
      </p:sp>
      <p:pic>
        <p:nvPicPr>
          <p:cNvPr id="9" name="Image 8">
            <a:extLst>
              <a:ext uri="{FF2B5EF4-FFF2-40B4-BE49-F238E27FC236}">
                <a16:creationId xmlns:a16="http://schemas.microsoft.com/office/drawing/2014/main" id="{1198F362-904B-76A8-53B9-C41A01B5C216}"/>
              </a:ext>
            </a:extLst>
          </p:cNvPr>
          <p:cNvPicPr>
            <a:picLocks noChangeAspect="1"/>
          </p:cNvPicPr>
          <p:nvPr/>
        </p:nvPicPr>
        <p:blipFill>
          <a:blip r:embed="rId2"/>
          <a:stretch>
            <a:fillRect/>
          </a:stretch>
        </p:blipFill>
        <p:spPr>
          <a:xfrm>
            <a:off x="107505" y="1305963"/>
            <a:ext cx="9036496" cy="5435405"/>
          </a:xfrm>
          <a:prstGeom prst="rect">
            <a:avLst/>
          </a:prstGeom>
        </p:spPr>
      </p:pic>
    </p:spTree>
    <p:extLst>
      <p:ext uri="{BB962C8B-B14F-4D97-AF65-F5344CB8AC3E}">
        <p14:creationId xmlns:p14="http://schemas.microsoft.com/office/powerpoint/2010/main" val="3397603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781" y="0"/>
            <a:ext cx="8229600" cy="878180"/>
          </a:xfrm>
        </p:spPr>
        <p:txBody>
          <a:bodyPr/>
          <a:lstStyle/>
          <a:p>
            <a:pPr algn="ctr"/>
            <a:r>
              <a:rPr lang="fr-FR" dirty="0"/>
              <a:t>RAPPORT FINANCIER </a:t>
            </a:r>
          </a:p>
        </p:txBody>
      </p:sp>
      <p:sp>
        <p:nvSpPr>
          <p:cNvPr id="4" name="ZoneTexte 3">
            <a:extLst>
              <a:ext uri="{FF2B5EF4-FFF2-40B4-BE49-F238E27FC236}">
                <a16:creationId xmlns:a16="http://schemas.microsoft.com/office/drawing/2014/main" id="{66F6CFD6-9784-9B8D-4853-BD5841C952FB}"/>
              </a:ext>
            </a:extLst>
          </p:cNvPr>
          <p:cNvSpPr txBox="1"/>
          <p:nvPr/>
        </p:nvSpPr>
        <p:spPr>
          <a:xfrm>
            <a:off x="2195736" y="764704"/>
            <a:ext cx="4680520" cy="523220"/>
          </a:xfrm>
          <a:prstGeom prst="rect">
            <a:avLst/>
          </a:prstGeom>
          <a:noFill/>
        </p:spPr>
        <p:txBody>
          <a:bodyPr wrap="square">
            <a:spAutoFit/>
          </a:bodyPr>
          <a:lstStyle/>
          <a:p>
            <a:pPr algn="ctr"/>
            <a:r>
              <a:rPr lang="fr-FR" sz="2800" dirty="0"/>
              <a:t>comptabilité simplifiée 2022</a:t>
            </a:r>
          </a:p>
        </p:txBody>
      </p:sp>
      <p:pic>
        <p:nvPicPr>
          <p:cNvPr id="5" name="Image 4">
            <a:extLst>
              <a:ext uri="{FF2B5EF4-FFF2-40B4-BE49-F238E27FC236}">
                <a16:creationId xmlns:a16="http://schemas.microsoft.com/office/drawing/2014/main" id="{1359E64B-E5FC-D9A6-8A26-D7BEC787021E}"/>
              </a:ext>
            </a:extLst>
          </p:cNvPr>
          <p:cNvPicPr>
            <a:picLocks noChangeAspect="1"/>
          </p:cNvPicPr>
          <p:nvPr/>
        </p:nvPicPr>
        <p:blipFill>
          <a:blip r:embed="rId2"/>
          <a:stretch>
            <a:fillRect/>
          </a:stretch>
        </p:blipFill>
        <p:spPr>
          <a:xfrm>
            <a:off x="107504" y="1287924"/>
            <a:ext cx="9036496" cy="5453444"/>
          </a:xfrm>
          <a:prstGeom prst="rect">
            <a:avLst/>
          </a:prstGeom>
        </p:spPr>
      </p:pic>
    </p:spTree>
    <p:extLst>
      <p:ext uri="{BB962C8B-B14F-4D97-AF65-F5344CB8AC3E}">
        <p14:creationId xmlns:p14="http://schemas.microsoft.com/office/powerpoint/2010/main" val="1562336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800" dirty="0"/>
              <a:t>Rapport puis renouvellement des Vérificateurs aux Comptes.</a:t>
            </a:r>
          </a:p>
        </p:txBody>
      </p:sp>
      <p:pic>
        <p:nvPicPr>
          <p:cNvPr id="47108" name="Picture 4" descr="C:\Users\pascal_2\AppData\Local\Microsoft\Windows\INetCache\IE\ZLZC5RH0\livre-20d-20or[1].gif"/>
          <p:cNvPicPr>
            <a:picLocks noChangeAspect="1" noChangeArrowheads="1"/>
          </p:cNvPicPr>
          <p:nvPr/>
        </p:nvPicPr>
        <p:blipFill>
          <a:blip r:embed="rId2" cstate="print"/>
          <a:srcRect/>
          <a:stretch>
            <a:fillRect/>
          </a:stretch>
        </p:blipFill>
        <p:spPr bwMode="auto">
          <a:xfrm>
            <a:off x="4721752" y="3501008"/>
            <a:ext cx="3090607" cy="286254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881F1D-23EB-4E63-824D-4A0F1D1F0B80}"/>
              </a:ext>
            </a:extLst>
          </p:cNvPr>
          <p:cNvSpPr>
            <a:spLocks noGrp="1"/>
          </p:cNvSpPr>
          <p:nvPr>
            <p:ph idx="1"/>
          </p:nvPr>
        </p:nvSpPr>
        <p:spPr>
          <a:xfrm>
            <a:off x="390364" y="1484784"/>
            <a:ext cx="8363272" cy="4176464"/>
          </a:xfrm>
        </p:spPr>
        <p:txBody>
          <a:bodyPr>
            <a:normAutofit/>
          </a:bodyPr>
          <a:lstStyle/>
          <a:p>
            <a:pPr algn="ctr">
              <a:lnSpc>
                <a:spcPct val="115000"/>
              </a:lnSpc>
              <a:spcAft>
                <a:spcPts val="1000"/>
              </a:spcAft>
            </a:pP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400" dirty="0">
                <a:effectLst/>
                <a:latin typeface="Calibri" panose="020F0502020204030204" pitchFamily="34" charset="0"/>
                <a:ea typeface="Calibri" panose="020F0502020204030204" pitchFamily="34" charset="0"/>
                <a:cs typeface="Times New Roman" panose="02020603050405020304" pitchFamily="18" charset="0"/>
              </a:rPr>
              <a:t>Mot d’accueil du Président</a:t>
            </a:r>
          </a:p>
          <a:p>
            <a:pPr algn="ctr">
              <a:lnSpc>
                <a:spcPct val="115000"/>
              </a:lnSpc>
              <a:spcAft>
                <a:spcPts val="1000"/>
              </a:spcAft>
            </a:pPr>
            <a:r>
              <a:rPr lang="fr-FR" sz="4400" dirty="0">
                <a:effectLst/>
                <a:latin typeface="Calibri" panose="020F0502020204030204" pitchFamily="34" charset="0"/>
                <a:ea typeface="Calibri" panose="020F0502020204030204" pitchFamily="34" charset="0"/>
                <a:cs typeface="Times New Roman" panose="02020603050405020304" pitchFamily="18" charset="0"/>
              </a:rPr>
              <a:t> de la Pétanque d’AUTUN</a:t>
            </a:r>
          </a:p>
          <a:p>
            <a:pPr marL="0" indent="0">
              <a:buNone/>
            </a:pPr>
            <a:endParaRPr lang="fr-FR" dirty="0"/>
          </a:p>
        </p:txBody>
      </p:sp>
    </p:spTree>
    <p:extLst>
      <p:ext uri="{BB962C8B-B14F-4D97-AF65-F5344CB8AC3E}">
        <p14:creationId xmlns:p14="http://schemas.microsoft.com/office/powerpoint/2010/main" val="2070269263"/>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20"/>
            <a:ext cx="8229600" cy="1143000"/>
          </a:xfrm>
        </p:spPr>
        <p:txBody>
          <a:bodyPr>
            <a:noAutofit/>
          </a:bodyPr>
          <a:lstStyle/>
          <a:p>
            <a:pPr algn="ctr"/>
            <a:r>
              <a:rPr lang="fr-FR" sz="8800" dirty="0"/>
              <a:t>Allocution des personnalités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229600" cy="4389120"/>
          </a:xfrm>
        </p:spPr>
        <p:txBody>
          <a:bodyPr>
            <a:normAutofit lnSpcReduction="10000"/>
          </a:bodyPr>
          <a:lstStyle/>
          <a:p>
            <a:r>
              <a:rPr lang="fr-FR" sz="7200" dirty="0"/>
              <a:t>    Election du   nouveau membre  Comité  Directeur		</a:t>
            </a: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229600" cy="4389120"/>
          </a:xfrm>
        </p:spPr>
        <p:txBody>
          <a:bodyPr>
            <a:normAutofit/>
          </a:bodyPr>
          <a:lstStyle/>
          <a:p>
            <a:r>
              <a:rPr lang="fr-FR" sz="7200" dirty="0"/>
              <a:t> Présentation des   		candidats</a:t>
            </a:r>
          </a:p>
        </p:txBody>
      </p:sp>
    </p:spTree>
    <p:extLst>
      <p:ext uri="{BB962C8B-B14F-4D97-AF65-F5344CB8AC3E}">
        <p14:creationId xmlns:p14="http://schemas.microsoft.com/office/powerpoint/2010/main" val="6734492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34440"/>
            <a:ext cx="8229600" cy="4389120"/>
          </a:xfrm>
        </p:spPr>
        <p:txBody>
          <a:bodyPr>
            <a:normAutofit/>
          </a:bodyPr>
          <a:lstStyle/>
          <a:p>
            <a:endParaRPr lang="fr-FR" sz="7200" dirty="0"/>
          </a:p>
          <a:p>
            <a:r>
              <a:rPr lang="fr-FR" sz="7200" dirty="0"/>
              <a:t>  Nathalie </a:t>
            </a:r>
            <a:r>
              <a:rPr lang="fr-FR" sz="7200" dirty="0" err="1"/>
              <a:t>Milei</a:t>
            </a:r>
            <a:endParaRPr lang="fr-FR" sz="7200" dirty="0"/>
          </a:p>
          <a:p>
            <a:r>
              <a:rPr lang="fr-FR" sz="7200" dirty="0"/>
              <a:t>  Ghislaine Pacaud</a:t>
            </a:r>
          </a:p>
        </p:txBody>
      </p:sp>
    </p:spTree>
    <p:extLst>
      <p:ext uri="{BB962C8B-B14F-4D97-AF65-F5344CB8AC3E}">
        <p14:creationId xmlns:p14="http://schemas.microsoft.com/office/powerpoint/2010/main" val="1170317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229600" cy="4389120"/>
          </a:xfrm>
        </p:spPr>
        <p:txBody>
          <a:bodyPr>
            <a:normAutofit/>
          </a:bodyPr>
          <a:lstStyle/>
          <a:p>
            <a:r>
              <a:rPr lang="fr-FR" sz="7200" dirty="0"/>
              <a:t> </a:t>
            </a:r>
          </a:p>
        </p:txBody>
      </p:sp>
      <p:sp>
        <p:nvSpPr>
          <p:cNvPr id="2" name="ZoneTexte 1">
            <a:extLst>
              <a:ext uri="{FF2B5EF4-FFF2-40B4-BE49-F238E27FC236}">
                <a16:creationId xmlns:a16="http://schemas.microsoft.com/office/drawing/2014/main" id="{081F714F-D183-45EE-98CD-84E132F337C9}"/>
              </a:ext>
            </a:extLst>
          </p:cNvPr>
          <p:cNvSpPr txBox="1"/>
          <p:nvPr/>
        </p:nvSpPr>
        <p:spPr>
          <a:xfrm>
            <a:off x="3070176" y="663325"/>
            <a:ext cx="2880320" cy="461665"/>
          </a:xfrm>
          <a:prstGeom prst="rect">
            <a:avLst/>
          </a:prstGeom>
          <a:noFill/>
        </p:spPr>
        <p:txBody>
          <a:bodyPr wrap="square" rtlCol="0">
            <a:spAutoFit/>
          </a:bodyPr>
          <a:lstStyle/>
          <a:p>
            <a:r>
              <a:rPr lang="fr-FR" sz="2400" b="1" dirty="0">
                <a:solidFill>
                  <a:prstClr val="black"/>
                </a:solidFill>
                <a:latin typeface="Calibri" panose="020F0502020204030204" pitchFamily="34" charset="0"/>
                <a:cs typeface="Times New Roman" panose="02020603050405020304" pitchFamily="18" charset="0"/>
              </a:rPr>
              <a:t>     Nathalie </a:t>
            </a:r>
            <a:r>
              <a:rPr lang="fr-FR" sz="2400" b="1" dirty="0" err="1">
                <a:solidFill>
                  <a:prstClr val="black"/>
                </a:solidFill>
                <a:latin typeface="Calibri" panose="020F0502020204030204" pitchFamily="34" charset="0"/>
                <a:cs typeface="Times New Roman" panose="02020603050405020304" pitchFamily="18" charset="0"/>
              </a:rPr>
              <a:t>Milei</a:t>
            </a:r>
            <a:r>
              <a:rPr lang="fr-FR" sz="2400" b="1" dirty="0">
                <a:solidFill>
                  <a:prstClr val="black"/>
                </a:solidFill>
                <a:latin typeface="Calibri" panose="020F0502020204030204" pitchFamily="34" charset="0"/>
                <a:cs typeface="Times New Roman" panose="02020603050405020304" pitchFamily="18" charset="0"/>
              </a:rPr>
              <a:t> </a:t>
            </a:r>
            <a:endParaRPr lang="fr-FR" sz="2400" dirty="0"/>
          </a:p>
        </p:txBody>
      </p:sp>
      <p:pic>
        <p:nvPicPr>
          <p:cNvPr id="6" name="Image 5">
            <a:extLst>
              <a:ext uri="{FF2B5EF4-FFF2-40B4-BE49-F238E27FC236}">
                <a16:creationId xmlns:a16="http://schemas.microsoft.com/office/drawing/2014/main" id="{8940D0A6-8AE1-4751-B3F6-4812F3AF6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131" y="1556792"/>
            <a:ext cx="3927832" cy="4248472"/>
          </a:xfrm>
          <a:prstGeom prst="rect">
            <a:avLst/>
          </a:prstGeom>
        </p:spPr>
      </p:pic>
    </p:spTree>
    <p:extLst>
      <p:ext uri="{BB962C8B-B14F-4D97-AF65-F5344CB8AC3E}">
        <p14:creationId xmlns:p14="http://schemas.microsoft.com/office/powerpoint/2010/main" val="3152289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336704"/>
          </a:xfrm>
        </p:spPr>
        <p:txBody>
          <a:bodyPr>
            <a:normAutofit fontScale="92500" lnSpcReduction="10000"/>
          </a:bodyPr>
          <a:lstStyle/>
          <a:p>
            <a:pPr>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Mesdames, messieurs, </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Je vous propose ma candidature, pour intégrer le comité de Saône et Loire de pétanque.</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Ma motivation première est les jeunes de notre département, c’est pour cela que cette commission m’intéresse plus particulièrement.</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Je désire m’investir, et essayer de développer la pétanque jeune dans notre comité.</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Beaucoup d’entre vous ont surement de futur champion dans vos précieuses écoles.</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Je pense qu’avec une bonne équipe, nous pouvons les faire progresser et surtout faire perdurer la passion qu’ils portent à notre discipline.</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Julien </a:t>
            </a:r>
            <a:r>
              <a:rPr lang="fr-FR" sz="2200" dirty="0" err="1">
                <a:effectLst/>
                <a:latin typeface="Calibri" panose="020F0502020204030204" pitchFamily="34" charset="0"/>
                <a:ea typeface="DengXian" panose="020B0503020204020204" pitchFamily="2" charset="-122"/>
                <a:cs typeface="Times New Roman" panose="02020603050405020304" pitchFamily="18" charset="0"/>
              </a:rPr>
              <a:t>Maraux</a:t>
            </a:r>
            <a:r>
              <a:rPr lang="fr-FR" sz="2200" dirty="0">
                <a:effectLst/>
                <a:latin typeface="Calibri" panose="020F0502020204030204" pitchFamily="34" charset="0"/>
                <a:ea typeface="DengXian" panose="020B0503020204020204" pitchFamily="2" charset="-122"/>
                <a:cs typeface="Times New Roman" panose="02020603050405020304" pitchFamily="18" charset="0"/>
              </a:rPr>
              <a:t> a rejoint l’équipe du STAFF de Bourgogne Franche-Comté et je pense qu’avec lui nous pouvons mettre en place de belles choses pour nos jeunes joueurs.</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Vous souhaitant une bonne assemblée, recevez mes sincères salutations.</a:t>
            </a:r>
          </a:p>
          <a:p>
            <a:pPr algn="just">
              <a:lnSpc>
                <a:spcPct val="107000"/>
              </a:lnSpc>
              <a:spcAft>
                <a:spcPts val="800"/>
              </a:spcAft>
            </a:pPr>
            <a:r>
              <a:rPr lang="fr-FR" sz="2200" dirty="0">
                <a:effectLst/>
                <a:latin typeface="Calibri" panose="020F0502020204030204" pitchFamily="34" charset="0"/>
                <a:ea typeface="DengXian" panose="020B0503020204020204" pitchFamily="2" charset="-122"/>
                <a:cs typeface="Times New Roman" panose="02020603050405020304" pitchFamily="18" charset="0"/>
              </a:rPr>
              <a:t>NATHALIE MILEI</a:t>
            </a:r>
          </a:p>
          <a:p>
            <a:pPr marL="0" indent="0">
              <a:buNone/>
            </a:pPr>
            <a:endParaRPr lang="fr-FR" sz="7200" dirty="0"/>
          </a:p>
        </p:txBody>
      </p:sp>
    </p:spTree>
    <p:extLst>
      <p:ext uri="{BB962C8B-B14F-4D97-AF65-F5344CB8AC3E}">
        <p14:creationId xmlns:p14="http://schemas.microsoft.com/office/powerpoint/2010/main" val="645123026"/>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REMISE DES RECOMPENSES</a:t>
            </a:r>
          </a:p>
        </p:txBody>
      </p:sp>
      <p:pic>
        <p:nvPicPr>
          <p:cNvPr id="4" name="Espace réservé du contenu 3" descr="gold-trophy-11.png"/>
          <p:cNvPicPr>
            <a:picLocks noGrp="1" noChangeAspect="1"/>
          </p:cNvPicPr>
          <p:nvPr>
            <p:ph idx="1"/>
          </p:nvPr>
        </p:nvPicPr>
        <p:blipFill>
          <a:blip r:embed="rId2" cstate="print"/>
          <a:stretch>
            <a:fillRect/>
          </a:stretch>
        </p:blipFill>
        <p:spPr>
          <a:xfrm>
            <a:off x="1825920" y="2403377"/>
            <a:ext cx="4906320" cy="3921223"/>
          </a:xfr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374675C-4C44-4BF0-87B1-5296728CBA14}"/>
              </a:ext>
            </a:extLst>
          </p:cNvPr>
          <p:cNvSpPr>
            <a:spLocks noGrp="1"/>
          </p:cNvSpPr>
          <p:nvPr>
            <p:ph idx="1"/>
          </p:nvPr>
        </p:nvSpPr>
        <p:spPr>
          <a:xfrm>
            <a:off x="2622612" y="1051848"/>
            <a:ext cx="3898776" cy="1925568"/>
          </a:xfrm>
        </p:spPr>
        <p:txBody>
          <a:bodyPr>
            <a:normAutofit/>
          </a:bodyPr>
          <a:lstStyle/>
          <a:p>
            <a:r>
              <a:rPr lang="fr-FR" sz="8000" dirty="0"/>
              <a:t>Pause</a:t>
            </a:r>
          </a:p>
        </p:txBody>
      </p:sp>
      <p:pic>
        <p:nvPicPr>
          <p:cNvPr id="5" name="Image 4">
            <a:extLst>
              <a:ext uri="{FF2B5EF4-FFF2-40B4-BE49-F238E27FC236}">
                <a16:creationId xmlns:a16="http://schemas.microsoft.com/office/drawing/2014/main" id="{DF2E75EB-CA91-42B6-9DB6-AA0FF4BAD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2995001"/>
            <a:ext cx="5474161" cy="3602351"/>
          </a:xfrm>
          <a:prstGeom prst="rect">
            <a:avLst/>
          </a:prstGeom>
        </p:spPr>
      </p:pic>
    </p:spTree>
    <p:extLst>
      <p:ext uri="{BB962C8B-B14F-4D97-AF65-F5344CB8AC3E}">
        <p14:creationId xmlns:p14="http://schemas.microsoft.com/office/powerpoint/2010/main" val="3944051973"/>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dirty="0"/>
              <a:t>COMMISSION DES FINANCES</a:t>
            </a:r>
          </a:p>
        </p:txBody>
      </p:sp>
      <p:pic>
        <p:nvPicPr>
          <p:cNvPr id="5" name="Image 4">
            <a:extLst>
              <a:ext uri="{FF2B5EF4-FFF2-40B4-BE49-F238E27FC236}">
                <a16:creationId xmlns:a16="http://schemas.microsoft.com/office/drawing/2014/main" id="{9B1D7F77-7EF1-45B8-9E79-E81AD2511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132856"/>
            <a:ext cx="4381097" cy="4381097"/>
          </a:xfrm>
          <a:prstGeom prst="rect">
            <a:avLst/>
          </a:prstGeom>
        </p:spPr>
      </p:pic>
    </p:spTree>
    <p:extLst>
      <p:ext uri="{BB962C8B-B14F-4D97-AF65-F5344CB8AC3E}">
        <p14:creationId xmlns:p14="http://schemas.microsoft.com/office/powerpoint/2010/main" val="1498883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sp>
        <p:nvSpPr>
          <p:cNvPr id="13" name="Espace réservé du contenu 12">
            <a:extLst>
              <a:ext uri="{FF2B5EF4-FFF2-40B4-BE49-F238E27FC236}">
                <a16:creationId xmlns:a16="http://schemas.microsoft.com/office/drawing/2014/main" id="{D5AF1B91-246D-431D-B029-F4D80AD965EE}"/>
              </a:ext>
            </a:extLst>
          </p:cNvPr>
          <p:cNvSpPr>
            <a:spLocks noGrp="1"/>
          </p:cNvSpPr>
          <p:nvPr>
            <p:ph idx="1"/>
          </p:nvPr>
        </p:nvSpPr>
        <p:spPr>
          <a:xfrm>
            <a:off x="543685" y="2420888"/>
            <a:ext cx="8380312" cy="2736304"/>
          </a:xfrm>
        </p:spPr>
        <p:txBody>
          <a:bodyPr>
            <a:normAutofit/>
          </a:bodyPr>
          <a:lstStyle/>
          <a:p>
            <a:r>
              <a:rPr lang="fr-FR" dirty="0"/>
              <a:t>     </a:t>
            </a:r>
            <a:r>
              <a:rPr lang="fr-FR" sz="5200" dirty="0"/>
              <a:t>Budget prévisionnel 2023 </a:t>
            </a:r>
          </a:p>
          <a:p>
            <a:pPr marL="0" indent="0">
              <a:buNone/>
            </a:pPr>
            <a:r>
              <a:rPr lang="fr-FR" sz="5200" dirty="0"/>
              <a:t>                   et vote </a:t>
            </a:r>
          </a:p>
        </p:txBody>
      </p:sp>
    </p:spTree>
    <p:extLst>
      <p:ext uri="{BB962C8B-B14F-4D97-AF65-F5344CB8AC3E}">
        <p14:creationId xmlns:p14="http://schemas.microsoft.com/office/powerpoint/2010/main" val="129422464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997D75-3050-482C-ABA9-D7838D6CBFA2}"/>
              </a:ext>
            </a:extLst>
          </p:cNvPr>
          <p:cNvSpPr>
            <a:spLocks noGrp="1"/>
          </p:cNvSpPr>
          <p:nvPr>
            <p:ph idx="1"/>
          </p:nvPr>
        </p:nvSpPr>
        <p:spPr>
          <a:xfrm>
            <a:off x="457200" y="104800"/>
            <a:ext cx="8229600" cy="3756248"/>
          </a:xfrm>
        </p:spPr>
        <p:txBody>
          <a:bodyPr>
            <a:normAutofit lnSpcReduction="10000"/>
          </a:bodyPr>
          <a:lstStyle/>
          <a:p>
            <a:pPr algn="ctr"/>
            <a:r>
              <a:rPr lang="fr-FR" sz="4800" dirty="0"/>
              <a:t>Approbation du compte rendu de l’Assemblée Générale</a:t>
            </a:r>
          </a:p>
          <a:p>
            <a:pPr marL="0" indent="0" algn="ctr">
              <a:buNone/>
            </a:pPr>
            <a:r>
              <a:rPr lang="fr-FR" sz="4800" dirty="0"/>
              <a:t>  Du 20 Novembre 2021 à  MACON</a:t>
            </a:r>
            <a:endParaRPr lang="fr-FR" dirty="0"/>
          </a:p>
        </p:txBody>
      </p:sp>
      <p:pic>
        <p:nvPicPr>
          <p:cNvPr id="5" name="Image 4">
            <a:extLst>
              <a:ext uri="{FF2B5EF4-FFF2-40B4-BE49-F238E27FC236}">
                <a16:creationId xmlns:a16="http://schemas.microsoft.com/office/drawing/2014/main" id="{682CB8A6-D50F-438F-B46C-14D1F9C4B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849677"/>
            <a:ext cx="3672408" cy="2588481"/>
          </a:xfrm>
          <a:prstGeom prst="rect">
            <a:avLst/>
          </a:prstGeom>
        </p:spPr>
      </p:pic>
    </p:spTree>
    <p:extLst>
      <p:ext uri="{BB962C8B-B14F-4D97-AF65-F5344CB8AC3E}">
        <p14:creationId xmlns:p14="http://schemas.microsoft.com/office/powerpoint/2010/main" val="39830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sp>
        <p:nvSpPr>
          <p:cNvPr id="13" name="Espace réservé du contenu 12">
            <a:extLst>
              <a:ext uri="{FF2B5EF4-FFF2-40B4-BE49-F238E27FC236}">
                <a16:creationId xmlns:a16="http://schemas.microsoft.com/office/drawing/2014/main" id="{D5AF1B91-246D-431D-B029-F4D80AD965EE}"/>
              </a:ext>
            </a:extLst>
          </p:cNvPr>
          <p:cNvSpPr>
            <a:spLocks noGrp="1"/>
          </p:cNvSpPr>
          <p:nvPr>
            <p:ph idx="1"/>
          </p:nvPr>
        </p:nvSpPr>
        <p:spPr>
          <a:xfrm>
            <a:off x="379777" y="900590"/>
            <a:ext cx="8384445" cy="5661248"/>
          </a:xfrm>
        </p:spPr>
        <p:txBody>
          <a:bodyPr>
            <a:normAutofit fontScale="92500" lnSpcReduction="10000"/>
          </a:bodyPr>
          <a:lstStyle/>
          <a:p>
            <a:pPr algn="ctr">
              <a:lnSpc>
                <a:spcPct val="107000"/>
              </a:lnSpc>
              <a:spcAft>
                <a:spcPts val="800"/>
              </a:spcAft>
            </a:pPr>
            <a:r>
              <a:rPr lang="fr-FR" dirty="0"/>
              <a:t>     </a:t>
            </a:r>
            <a:r>
              <a:rPr lang="fr-FR" sz="1800" b="1" u="sng"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BUDGET PREVISIONNEL2023</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gn="ctr">
              <a:lnSpc>
                <a:spcPct val="107000"/>
              </a:lnSpc>
              <a:spcAft>
                <a:spcPts val="800"/>
              </a:spcAft>
              <a:buNone/>
            </a:pPr>
            <a:r>
              <a:rPr lang="fr-FR" sz="1800" b="1" u="none" strike="noStrike"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gn="ctr">
              <a:lnSpc>
                <a:spcPct val="107000"/>
              </a:lnSpc>
              <a:spcAft>
                <a:spcPts val="800"/>
              </a:spcAft>
              <a:buNone/>
            </a:pPr>
            <a:r>
              <a:rPr lang="fr-FR" sz="1800" b="1" u="none" strike="noStrike"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a:lnSpc>
                <a:spcPct val="107000"/>
              </a:lnSpc>
              <a:spcAft>
                <a:spcPts val="800"/>
              </a:spcAft>
            </a:pPr>
            <a:r>
              <a:rPr lang="fr-FR" sz="2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Monsieur le Président,</a:t>
            </a:r>
          </a:p>
          <a:p>
            <a:pPr indent="180340">
              <a:lnSpc>
                <a:spcPct val="107000"/>
              </a:lnSpc>
              <a:spcAft>
                <a:spcPts val="800"/>
              </a:spcAft>
            </a:pPr>
            <a:r>
              <a:rPr lang="fr-FR" sz="2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Mesdames, Messieurs,</a:t>
            </a:r>
          </a:p>
          <a:p>
            <a:pPr indent="180340">
              <a:lnSpc>
                <a:spcPct val="107000"/>
              </a:lnSpc>
              <a:spcAft>
                <a:spcPts val="800"/>
              </a:spcAft>
            </a:pPr>
            <a:r>
              <a:rPr lang="fr-FR" sz="2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p>
          <a:p>
            <a:pPr indent="180340" algn="just">
              <a:lnSpc>
                <a:spcPct val="107000"/>
              </a:lnSpc>
              <a:spcAft>
                <a:spcPts val="800"/>
              </a:spcAft>
            </a:pPr>
            <a:r>
              <a:rPr lang="fr-FR" sz="2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Cette année, les licences seront augmentées de 1€ comme il était prévu, elle passe donc à 38€ pour les seniors, inchangé pour les jeunes qui reste à 12€.</a:t>
            </a:r>
          </a:p>
          <a:p>
            <a:pPr indent="180340" algn="just">
              <a:lnSpc>
                <a:spcPct val="107000"/>
              </a:lnSpc>
              <a:spcAft>
                <a:spcPts val="800"/>
              </a:spcAft>
            </a:pPr>
            <a:r>
              <a:rPr lang="fr-FR" sz="2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Il n’y a pas de changement pour les redevances, mutation ou duplicata, par contre attention aux erreurs, elles vous seront facturées 5€, en 2022 nous en avons eu 105.</a:t>
            </a:r>
          </a:p>
          <a:p>
            <a:pPr indent="180340" algn="just">
              <a:lnSpc>
                <a:spcPct val="107000"/>
              </a:lnSpc>
              <a:spcAft>
                <a:spcPts val="800"/>
              </a:spcAft>
            </a:pPr>
            <a:r>
              <a:rPr lang="fr-FR" sz="22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Nous avons augmenté notre budget de 10 000€ en prévision des hausses à venir.</a:t>
            </a:r>
          </a:p>
          <a:p>
            <a:endParaRPr lang="fr-FR" sz="5200" dirty="0"/>
          </a:p>
        </p:txBody>
      </p:sp>
    </p:spTree>
    <p:extLst>
      <p:ext uri="{BB962C8B-B14F-4D97-AF65-F5344CB8AC3E}">
        <p14:creationId xmlns:p14="http://schemas.microsoft.com/office/powerpoint/2010/main" val="1615778112"/>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sp>
        <p:nvSpPr>
          <p:cNvPr id="13" name="Espace réservé du contenu 12">
            <a:extLst>
              <a:ext uri="{FF2B5EF4-FFF2-40B4-BE49-F238E27FC236}">
                <a16:creationId xmlns:a16="http://schemas.microsoft.com/office/drawing/2014/main" id="{D5AF1B91-246D-431D-B029-F4D80AD965EE}"/>
              </a:ext>
            </a:extLst>
          </p:cNvPr>
          <p:cNvSpPr>
            <a:spLocks noGrp="1"/>
          </p:cNvSpPr>
          <p:nvPr>
            <p:ph idx="1"/>
          </p:nvPr>
        </p:nvSpPr>
        <p:spPr>
          <a:xfrm>
            <a:off x="379777" y="900590"/>
            <a:ext cx="8384445" cy="5661248"/>
          </a:xfrm>
        </p:spPr>
        <p:txBody>
          <a:bodyPr>
            <a:normAutofit/>
          </a:bodyPr>
          <a:lstStyle/>
          <a:p>
            <a:pPr algn="ctr">
              <a:lnSpc>
                <a:spcPct val="107000"/>
              </a:lnSpc>
              <a:spcAft>
                <a:spcPts val="800"/>
              </a:spcAft>
            </a:pPr>
            <a:r>
              <a:rPr lang="fr-FR" dirty="0"/>
              <a:t>     </a:t>
            </a:r>
            <a:r>
              <a:rPr lang="fr-FR" sz="1800" b="1" u="sng"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BUDGET PREVISIONNEL2023</a:t>
            </a:r>
            <a:r>
              <a:rPr lang="fr-FR" sz="1800" b="1" u="none" strike="noStrike"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gn="ctr">
              <a:lnSpc>
                <a:spcPct val="107000"/>
              </a:lnSpc>
              <a:spcAft>
                <a:spcPts val="800"/>
              </a:spcAft>
              <a:buNone/>
            </a:pPr>
            <a:r>
              <a:rPr lang="fr-FR" sz="1800" b="1" u="none" strike="noStrike"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80340" algn="just">
              <a:lnSpc>
                <a:spcPct val="107000"/>
              </a:lnSpc>
              <a:spcAft>
                <a:spcPts val="800"/>
              </a:spcAft>
            </a:pPr>
            <a:r>
              <a:rPr lang="fr-FR" sz="2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Pour l’année 2024, il faudra prévoir une augmentation de licence de 2€ pour la part que nous donnons à la région BFC, celle-ci est déjà  de 2€ supplémentaire en 2023, mais nous avons décidé de prendre ce montant dans nos réserves (3600€).Je tiens à rajouter que cette augmentation est dû à l’embauche d’un CTFR par la région</a:t>
            </a:r>
            <a:r>
              <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a:t>
            </a:r>
          </a:p>
          <a:p>
            <a:pPr marL="0" indent="0">
              <a:buNone/>
            </a:pPr>
            <a:endParaRPr lang="fr-FR" sz="5200" dirty="0"/>
          </a:p>
        </p:txBody>
      </p:sp>
    </p:spTree>
    <p:extLst>
      <p:ext uri="{BB962C8B-B14F-4D97-AF65-F5344CB8AC3E}">
        <p14:creationId xmlns:p14="http://schemas.microsoft.com/office/powerpoint/2010/main" val="2897718340"/>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sp>
        <p:nvSpPr>
          <p:cNvPr id="13" name="Espace réservé du contenu 12">
            <a:extLst>
              <a:ext uri="{FF2B5EF4-FFF2-40B4-BE49-F238E27FC236}">
                <a16:creationId xmlns:a16="http://schemas.microsoft.com/office/drawing/2014/main" id="{D5AF1B91-246D-431D-B029-F4D80AD965EE}"/>
              </a:ext>
            </a:extLst>
          </p:cNvPr>
          <p:cNvSpPr>
            <a:spLocks noGrp="1"/>
          </p:cNvSpPr>
          <p:nvPr>
            <p:ph idx="1"/>
          </p:nvPr>
        </p:nvSpPr>
        <p:spPr>
          <a:xfrm>
            <a:off x="379777" y="899592"/>
            <a:ext cx="8384445" cy="5661248"/>
          </a:xfrm>
        </p:spPr>
        <p:txBody>
          <a:bodyPr>
            <a:normAutofit/>
          </a:bodyPr>
          <a:lstStyle/>
          <a:p>
            <a:pPr algn="ctr">
              <a:lnSpc>
                <a:spcPct val="107000"/>
              </a:lnSpc>
              <a:spcAft>
                <a:spcPts val="800"/>
              </a:spcAft>
            </a:pPr>
            <a:r>
              <a:rPr lang="fr-FR" dirty="0"/>
              <a:t>     </a:t>
            </a:r>
            <a:r>
              <a:rPr lang="fr-FR" sz="1800" b="1" u="sng"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BUDGET PREVISIONNEL2023</a:t>
            </a:r>
            <a:r>
              <a:rPr lang="fr-FR" sz="1800" b="1" u="none" strike="noStrike"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0" indent="0" algn="ctr">
              <a:lnSpc>
                <a:spcPct val="107000"/>
              </a:lnSpc>
              <a:spcAft>
                <a:spcPts val="800"/>
              </a:spcAft>
              <a:buNone/>
            </a:pPr>
            <a:r>
              <a:rPr lang="fr-FR" sz="1800" b="1" u="none" strike="noStrike"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t>
            </a:r>
            <a:endParaRPr lang="fr-FR"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Pour la parité hommes femmes, nous envisageons de mettre l’inscription au championnat des clubs féminins à 40€, les indemnités étant les mêmes que celles des masculins.</a:t>
            </a:r>
          </a:p>
          <a:p>
            <a:pPr indent="180340" algn="just">
              <a:lnSpc>
                <a:spcPct val="107000"/>
              </a:lnSpc>
              <a:spcAft>
                <a:spcPts val="800"/>
              </a:spcAft>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M. le Président, Mesdames Messieurs, merci de m’avoir écoutée et je vous souhaite une bonne année sportive.</a:t>
            </a:r>
          </a:p>
          <a:p>
            <a:pPr indent="180340" algn="just">
              <a:lnSpc>
                <a:spcPct val="107000"/>
              </a:lnSpc>
              <a:spcAft>
                <a:spcPts val="800"/>
              </a:spcAft>
            </a:pPr>
            <a:endPar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indent="0">
              <a:lnSpc>
                <a:spcPct val="107000"/>
              </a:lnSpc>
              <a:spcAft>
                <a:spcPts val="800"/>
              </a:spcAft>
              <a:buNone/>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La Trésorière Générale</a:t>
            </a:r>
          </a:p>
          <a:p>
            <a:pPr indent="0">
              <a:lnSpc>
                <a:spcPct val="107000"/>
              </a:lnSpc>
              <a:spcAft>
                <a:spcPts val="800"/>
              </a:spcAft>
              <a:buNone/>
            </a:pPr>
            <a:r>
              <a:rPr lang="fr-FR" sz="24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rPr>
              <a:t>                                                         Annie DUTRONC</a:t>
            </a:r>
          </a:p>
          <a:p>
            <a:pPr marL="0" indent="0">
              <a:buNone/>
            </a:pPr>
            <a:endParaRPr lang="fr-FR" sz="5200" dirty="0"/>
          </a:p>
        </p:txBody>
      </p:sp>
    </p:spTree>
    <p:extLst>
      <p:ext uri="{BB962C8B-B14F-4D97-AF65-F5344CB8AC3E}">
        <p14:creationId xmlns:p14="http://schemas.microsoft.com/office/powerpoint/2010/main" val="1326777333"/>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7" name="Espace réservé du contenu 6">
            <a:extLst>
              <a:ext uri="{FF2B5EF4-FFF2-40B4-BE49-F238E27FC236}">
                <a16:creationId xmlns:a16="http://schemas.microsoft.com/office/drawing/2014/main" id="{D94BC1CC-B50A-CD2B-99DF-1B18506D67E8}"/>
              </a:ext>
            </a:extLst>
          </p:cNvPr>
          <p:cNvPicPr>
            <a:picLocks noGrp="1" noChangeAspect="1"/>
          </p:cNvPicPr>
          <p:nvPr>
            <p:ph idx="1"/>
          </p:nvPr>
        </p:nvPicPr>
        <p:blipFill>
          <a:blip r:embed="rId2"/>
          <a:stretch>
            <a:fillRect/>
          </a:stretch>
        </p:blipFill>
        <p:spPr>
          <a:xfrm>
            <a:off x="230832" y="1082807"/>
            <a:ext cx="8517632" cy="5713266"/>
          </a:xfrm>
        </p:spPr>
      </p:pic>
    </p:spTree>
    <p:extLst>
      <p:ext uri="{BB962C8B-B14F-4D97-AF65-F5344CB8AC3E}">
        <p14:creationId xmlns:p14="http://schemas.microsoft.com/office/powerpoint/2010/main" val="3533069988"/>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6" name="Espace réservé du contenu 5">
            <a:extLst>
              <a:ext uri="{FF2B5EF4-FFF2-40B4-BE49-F238E27FC236}">
                <a16:creationId xmlns:a16="http://schemas.microsoft.com/office/drawing/2014/main" id="{E51354A9-3027-AB3E-B796-720C729525EA}"/>
              </a:ext>
            </a:extLst>
          </p:cNvPr>
          <p:cNvPicPr>
            <a:picLocks noGrp="1" noChangeAspect="1"/>
          </p:cNvPicPr>
          <p:nvPr>
            <p:ph idx="1"/>
          </p:nvPr>
        </p:nvPicPr>
        <p:blipFill>
          <a:blip r:embed="rId2"/>
          <a:stretch>
            <a:fillRect/>
          </a:stretch>
        </p:blipFill>
        <p:spPr>
          <a:xfrm>
            <a:off x="323528" y="1412776"/>
            <a:ext cx="8820472" cy="4880676"/>
          </a:xfrm>
        </p:spPr>
      </p:pic>
      <p:sp>
        <p:nvSpPr>
          <p:cNvPr id="9" name="ZoneTexte 8">
            <a:extLst>
              <a:ext uri="{FF2B5EF4-FFF2-40B4-BE49-F238E27FC236}">
                <a16:creationId xmlns:a16="http://schemas.microsoft.com/office/drawing/2014/main" id="{061F2962-754F-8572-BB35-FBE603BDF795}"/>
              </a:ext>
            </a:extLst>
          </p:cNvPr>
          <p:cNvSpPr txBox="1"/>
          <p:nvPr/>
        </p:nvSpPr>
        <p:spPr>
          <a:xfrm>
            <a:off x="1835696" y="799688"/>
            <a:ext cx="462827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2060"/>
                </a:solidFill>
                <a:effectLst/>
                <a:uLnTx/>
                <a:uFillTx/>
                <a:latin typeface="Constantia"/>
                <a:ea typeface="+mn-ea"/>
                <a:cs typeface="+mn-cs"/>
              </a:rPr>
              <a:t>Les </a:t>
            </a:r>
            <a:r>
              <a:rPr lang="fr-FR" sz="3200" dirty="0">
                <a:solidFill>
                  <a:srgbClr val="002060"/>
                </a:solidFill>
                <a:latin typeface="Constantia"/>
              </a:rPr>
              <a:t>dépenses</a:t>
            </a:r>
            <a:r>
              <a:rPr kumimoji="0" lang="fr-FR" sz="3200" b="0" i="0" u="none" strike="noStrike" kern="1200" cap="none" spc="0" normalizeH="0" baseline="0" noProof="0" dirty="0">
                <a:ln>
                  <a:noFill/>
                </a:ln>
                <a:solidFill>
                  <a:srgbClr val="002060"/>
                </a:solidFill>
                <a:effectLst/>
                <a:uLnTx/>
                <a:uFillTx/>
                <a:latin typeface="Constantia"/>
                <a:ea typeface="+mn-ea"/>
                <a:cs typeface="+mn-cs"/>
              </a:rPr>
              <a:t> </a:t>
            </a:r>
          </a:p>
        </p:txBody>
      </p:sp>
    </p:spTree>
    <p:extLst>
      <p:ext uri="{BB962C8B-B14F-4D97-AF65-F5344CB8AC3E}">
        <p14:creationId xmlns:p14="http://schemas.microsoft.com/office/powerpoint/2010/main" val="897996211"/>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7" name="Espace réservé du contenu 6">
            <a:extLst>
              <a:ext uri="{FF2B5EF4-FFF2-40B4-BE49-F238E27FC236}">
                <a16:creationId xmlns:a16="http://schemas.microsoft.com/office/drawing/2014/main" id="{A6AAEA04-9A96-7276-1112-41EABCCA9DC8}"/>
              </a:ext>
            </a:extLst>
          </p:cNvPr>
          <p:cNvPicPr>
            <a:picLocks noGrp="1" noChangeAspect="1"/>
          </p:cNvPicPr>
          <p:nvPr>
            <p:ph idx="1"/>
          </p:nvPr>
        </p:nvPicPr>
        <p:blipFill>
          <a:blip r:embed="rId2"/>
          <a:stretch>
            <a:fillRect/>
          </a:stretch>
        </p:blipFill>
        <p:spPr>
          <a:xfrm>
            <a:off x="456467" y="965320"/>
            <a:ext cx="8485648" cy="5704040"/>
          </a:xfrm>
        </p:spPr>
      </p:pic>
      <p:sp>
        <p:nvSpPr>
          <p:cNvPr id="9" name="ZoneTexte 8">
            <a:extLst>
              <a:ext uri="{FF2B5EF4-FFF2-40B4-BE49-F238E27FC236}">
                <a16:creationId xmlns:a16="http://schemas.microsoft.com/office/drawing/2014/main" id="{3AEF0D43-CCFB-7B89-1A26-6DE7B9874D3D}"/>
              </a:ext>
            </a:extLst>
          </p:cNvPr>
          <p:cNvSpPr txBox="1"/>
          <p:nvPr/>
        </p:nvSpPr>
        <p:spPr>
          <a:xfrm>
            <a:off x="2278966" y="640069"/>
            <a:ext cx="45860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2060"/>
                </a:solidFill>
                <a:effectLst/>
                <a:uLnTx/>
                <a:uFillTx/>
                <a:latin typeface="Constantia"/>
                <a:ea typeface="+mn-ea"/>
                <a:cs typeface="+mn-cs"/>
              </a:rPr>
              <a:t>Les dépenses </a:t>
            </a:r>
          </a:p>
        </p:txBody>
      </p:sp>
    </p:spTree>
    <p:extLst>
      <p:ext uri="{BB962C8B-B14F-4D97-AF65-F5344CB8AC3E}">
        <p14:creationId xmlns:p14="http://schemas.microsoft.com/office/powerpoint/2010/main" val="3877945860"/>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6" name="Espace réservé du contenu 5">
            <a:extLst>
              <a:ext uri="{FF2B5EF4-FFF2-40B4-BE49-F238E27FC236}">
                <a16:creationId xmlns:a16="http://schemas.microsoft.com/office/drawing/2014/main" id="{64CBAB75-7840-8A62-30B5-9997DA0D2CE8}"/>
              </a:ext>
            </a:extLst>
          </p:cNvPr>
          <p:cNvPicPr>
            <a:picLocks noGrp="1" noChangeAspect="1"/>
          </p:cNvPicPr>
          <p:nvPr>
            <p:ph idx="1"/>
          </p:nvPr>
        </p:nvPicPr>
        <p:blipFill>
          <a:blip r:embed="rId2"/>
          <a:stretch>
            <a:fillRect/>
          </a:stretch>
        </p:blipFill>
        <p:spPr>
          <a:xfrm>
            <a:off x="107504" y="1196572"/>
            <a:ext cx="8834610" cy="5436345"/>
          </a:xfrm>
        </p:spPr>
      </p:pic>
      <p:sp>
        <p:nvSpPr>
          <p:cNvPr id="9" name="ZoneTexte 8">
            <a:extLst>
              <a:ext uri="{FF2B5EF4-FFF2-40B4-BE49-F238E27FC236}">
                <a16:creationId xmlns:a16="http://schemas.microsoft.com/office/drawing/2014/main" id="{E24878DB-C7A3-7DE3-42BF-E1117C4A50A2}"/>
              </a:ext>
            </a:extLst>
          </p:cNvPr>
          <p:cNvSpPr txBox="1"/>
          <p:nvPr/>
        </p:nvSpPr>
        <p:spPr>
          <a:xfrm>
            <a:off x="2231775" y="641424"/>
            <a:ext cx="45860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2060"/>
                </a:solidFill>
                <a:effectLst/>
                <a:uLnTx/>
                <a:uFillTx/>
                <a:latin typeface="Constantia"/>
                <a:ea typeface="+mn-ea"/>
                <a:cs typeface="+mn-cs"/>
              </a:rPr>
              <a:t>Les dépenses </a:t>
            </a:r>
          </a:p>
        </p:txBody>
      </p:sp>
    </p:spTree>
    <p:extLst>
      <p:ext uri="{BB962C8B-B14F-4D97-AF65-F5344CB8AC3E}">
        <p14:creationId xmlns:p14="http://schemas.microsoft.com/office/powerpoint/2010/main" val="3484195700"/>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7" name="Espace réservé du contenu 6">
            <a:extLst>
              <a:ext uri="{FF2B5EF4-FFF2-40B4-BE49-F238E27FC236}">
                <a16:creationId xmlns:a16="http://schemas.microsoft.com/office/drawing/2014/main" id="{B0D62FCF-BAB5-8016-A134-5DC46E721C53}"/>
              </a:ext>
            </a:extLst>
          </p:cNvPr>
          <p:cNvPicPr>
            <a:picLocks noGrp="1" noChangeAspect="1"/>
          </p:cNvPicPr>
          <p:nvPr>
            <p:ph idx="1"/>
          </p:nvPr>
        </p:nvPicPr>
        <p:blipFill>
          <a:blip r:embed="rId2"/>
          <a:stretch>
            <a:fillRect/>
          </a:stretch>
        </p:blipFill>
        <p:spPr>
          <a:xfrm>
            <a:off x="323528" y="1191979"/>
            <a:ext cx="8618587" cy="5523206"/>
          </a:xfrm>
        </p:spPr>
      </p:pic>
      <p:sp>
        <p:nvSpPr>
          <p:cNvPr id="9" name="ZoneTexte 8">
            <a:extLst>
              <a:ext uri="{FF2B5EF4-FFF2-40B4-BE49-F238E27FC236}">
                <a16:creationId xmlns:a16="http://schemas.microsoft.com/office/drawing/2014/main" id="{94421EBA-B412-1F93-F18D-3CFEF78A4980}"/>
              </a:ext>
            </a:extLst>
          </p:cNvPr>
          <p:cNvSpPr txBox="1"/>
          <p:nvPr/>
        </p:nvSpPr>
        <p:spPr>
          <a:xfrm>
            <a:off x="2123728" y="607204"/>
            <a:ext cx="45860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2060"/>
                </a:solidFill>
                <a:effectLst/>
                <a:uLnTx/>
                <a:uFillTx/>
                <a:latin typeface="Constantia"/>
                <a:ea typeface="+mn-ea"/>
                <a:cs typeface="+mn-cs"/>
              </a:rPr>
              <a:t>Les dépenses </a:t>
            </a:r>
          </a:p>
        </p:txBody>
      </p:sp>
    </p:spTree>
    <p:extLst>
      <p:ext uri="{BB962C8B-B14F-4D97-AF65-F5344CB8AC3E}">
        <p14:creationId xmlns:p14="http://schemas.microsoft.com/office/powerpoint/2010/main" val="59842200"/>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6" name="Espace réservé du contenu 5">
            <a:extLst>
              <a:ext uri="{FF2B5EF4-FFF2-40B4-BE49-F238E27FC236}">
                <a16:creationId xmlns:a16="http://schemas.microsoft.com/office/drawing/2014/main" id="{DB2F976C-B193-A591-0E61-6D06699D5E52}"/>
              </a:ext>
            </a:extLst>
          </p:cNvPr>
          <p:cNvPicPr>
            <a:picLocks noGrp="1" noChangeAspect="1"/>
          </p:cNvPicPr>
          <p:nvPr>
            <p:ph idx="1"/>
          </p:nvPr>
        </p:nvPicPr>
        <p:blipFill>
          <a:blip r:embed="rId2"/>
          <a:stretch>
            <a:fillRect/>
          </a:stretch>
        </p:blipFill>
        <p:spPr>
          <a:xfrm>
            <a:off x="613287" y="1628800"/>
            <a:ext cx="8229600" cy="4137226"/>
          </a:xfrm>
        </p:spPr>
      </p:pic>
      <p:sp>
        <p:nvSpPr>
          <p:cNvPr id="7" name="ZoneTexte 6">
            <a:extLst>
              <a:ext uri="{FF2B5EF4-FFF2-40B4-BE49-F238E27FC236}">
                <a16:creationId xmlns:a16="http://schemas.microsoft.com/office/drawing/2014/main" id="{DAF75B17-E57C-5B1C-8370-A9A733288319}"/>
              </a:ext>
            </a:extLst>
          </p:cNvPr>
          <p:cNvSpPr txBox="1"/>
          <p:nvPr/>
        </p:nvSpPr>
        <p:spPr>
          <a:xfrm>
            <a:off x="2771800" y="899592"/>
            <a:ext cx="2520280" cy="584775"/>
          </a:xfrm>
          <a:prstGeom prst="rect">
            <a:avLst/>
          </a:prstGeom>
          <a:noFill/>
        </p:spPr>
        <p:txBody>
          <a:bodyPr wrap="square" rtlCol="0">
            <a:spAutoFit/>
          </a:bodyPr>
          <a:lstStyle/>
          <a:p>
            <a:pPr algn="ctr"/>
            <a:r>
              <a:rPr lang="fr-FR" sz="3200" dirty="0">
                <a:solidFill>
                  <a:srgbClr val="002060"/>
                </a:solidFill>
              </a:rPr>
              <a:t>Les recettes </a:t>
            </a:r>
          </a:p>
        </p:txBody>
      </p:sp>
    </p:spTree>
    <p:extLst>
      <p:ext uri="{BB962C8B-B14F-4D97-AF65-F5344CB8AC3E}">
        <p14:creationId xmlns:p14="http://schemas.microsoft.com/office/powerpoint/2010/main" val="1778684088"/>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7" name="Espace réservé du contenu 6">
            <a:extLst>
              <a:ext uri="{FF2B5EF4-FFF2-40B4-BE49-F238E27FC236}">
                <a16:creationId xmlns:a16="http://schemas.microsoft.com/office/drawing/2014/main" id="{76AACF44-683A-73FE-241C-19BED698E80D}"/>
              </a:ext>
            </a:extLst>
          </p:cNvPr>
          <p:cNvPicPr>
            <a:picLocks noGrp="1" noChangeAspect="1"/>
          </p:cNvPicPr>
          <p:nvPr>
            <p:ph idx="1"/>
          </p:nvPr>
        </p:nvPicPr>
        <p:blipFill>
          <a:blip r:embed="rId2"/>
          <a:stretch>
            <a:fillRect/>
          </a:stretch>
        </p:blipFill>
        <p:spPr>
          <a:xfrm>
            <a:off x="221005" y="1844824"/>
            <a:ext cx="8690594" cy="4900200"/>
          </a:xfrm>
        </p:spPr>
      </p:pic>
      <p:sp>
        <p:nvSpPr>
          <p:cNvPr id="9" name="ZoneTexte 8">
            <a:extLst>
              <a:ext uri="{FF2B5EF4-FFF2-40B4-BE49-F238E27FC236}">
                <a16:creationId xmlns:a16="http://schemas.microsoft.com/office/drawing/2014/main" id="{4E88DEAF-886E-8F0B-A896-9975A0655660}"/>
              </a:ext>
            </a:extLst>
          </p:cNvPr>
          <p:cNvSpPr txBox="1"/>
          <p:nvPr/>
        </p:nvSpPr>
        <p:spPr>
          <a:xfrm>
            <a:off x="2273268" y="1002876"/>
            <a:ext cx="4586068" cy="461665"/>
          </a:xfrm>
          <a:prstGeom prst="rect">
            <a:avLst/>
          </a:prstGeom>
          <a:noFill/>
        </p:spPr>
        <p:txBody>
          <a:bodyPr wrap="square">
            <a:spAutoFit/>
          </a:bodyPr>
          <a:lstStyle/>
          <a:p>
            <a:pPr algn="ctr"/>
            <a:r>
              <a:rPr lang="fr-FR" sz="2400" dirty="0">
                <a:solidFill>
                  <a:srgbClr val="002060"/>
                </a:solidFill>
              </a:rPr>
              <a:t>Les recettes </a:t>
            </a:r>
          </a:p>
        </p:txBody>
      </p:sp>
    </p:spTree>
    <p:extLst>
      <p:ext uri="{BB962C8B-B14F-4D97-AF65-F5344CB8AC3E}">
        <p14:creationId xmlns:p14="http://schemas.microsoft.com/office/powerpoint/2010/main" val="15963304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268760"/>
            <a:ext cx="8229600" cy="1143000"/>
          </a:xfrm>
        </p:spPr>
        <p:txBody>
          <a:bodyPr>
            <a:noAutofit/>
          </a:bodyPr>
          <a:lstStyle/>
          <a:p>
            <a:pPr algn="ctr"/>
            <a:r>
              <a:rPr lang="fr-FR" sz="6600" dirty="0"/>
              <a:t>ALLOCUTION DU PRESIDENT</a:t>
            </a:r>
          </a:p>
        </p:txBody>
      </p:sp>
      <p:pic>
        <p:nvPicPr>
          <p:cNvPr id="5" name="Image 4">
            <a:extLst>
              <a:ext uri="{FF2B5EF4-FFF2-40B4-BE49-F238E27FC236}">
                <a16:creationId xmlns:a16="http://schemas.microsoft.com/office/drawing/2014/main" id="{926216AD-E1BE-469F-90A3-E71133FE4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2411760"/>
            <a:ext cx="4152800" cy="4171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6" name="Espace réservé du contenu 5">
            <a:extLst>
              <a:ext uri="{FF2B5EF4-FFF2-40B4-BE49-F238E27FC236}">
                <a16:creationId xmlns:a16="http://schemas.microsoft.com/office/drawing/2014/main" id="{21633A4B-CBA9-6297-DAF2-B5D38EB72B35}"/>
              </a:ext>
            </a:extLst>
          </p:cNvPr>
          <p:cNvPicPr>
            <a:picLocks noGrp="1" noChangeAspect="1"/>
          </p:cNvPicPr>
          <p:nvPr>
            <p:ph idx="1"/>
          </p:nvPr>
        </p:nvPicPr>
        <p:blipFill>
          <a:blip r:embed="rId2"/>
          <a:stretch>
            <a:fillRect/>
          </a:stretch>
        </p:blipFill>
        <p:spPr>
          <a:xfrm>
            <a:off x="251521" y="1412776"/>
            <a:ext cx="8690594" cy="4543604"/>
          </a:xfrm>
        </p:spPr>
      </p:pic>
      <p:sp>
        <p:nvSpPr>
          <p:cNvPr id="9" name="ZoneTexte 8">
            <a:extLst>
              <a:ext uri="{FF2B5EF4-FFF2-40B4-BE49-F238E27FC236}">
                <a16:creationId xmlns:a16="http://schemas.microsoft.com/office/drawing/2014/main" id="{DEDCC574-CE6B-76BB-5CBD-7A9DD75AE00E}"/>
              </a:ext>
            </a:extLst>
          </p:cNvPr>
          <p:cNvSpPr txBox="1"/>
          <p:nvPr/>
        </p:nvSpPr>
        <p:spPr>
          <a:xfrm>
            <a:off x="2278966" y="828001"/>
            <a:ext cx="45860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2060"/>
                </a:solidFill>
                <a:effectLst/>
                <a:uLnTx/>
                <a:uFillTx/>
                <a:latin typeface="Constantia"/>
                <a:ea typeface="+mn-ea"/>
                <a:cs typeface="+mn-cs"/>
              </a:rPr>
              <a:t>Les recettes </a:t>
            </a:r>
          </a:p>
        </p:txBody>
      </p:sp>
    </p:spTree>
    <p:extLst>
      <p:ext uri="{BB962C8B-B14F-4D97-AF65-F5344CB8AC3E}">
        <p14:creationId xmlns:p14="http://schemas.microsoft.com/office/powerpoint/2010/main" val="843576976"/>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15" y="-243408"/>
            <a:ext cx="8229600" cy="1143000"/>
          </a:xfrm>
        </p:spPr>
        <p:txBody>
          <a:bodyPr>
            <a:normAutofit/>
          </a:bodyPr>
          <a:lstStyle/>
          <a:p>
            <a:pPr algn="ctr"/>
            <a:r>
              <a:rPr lang="fr-FR" dirty="0"/>
              <a:t>COMMISSION DES FINANCES</a:t>
            </a:r>
          </a:p>
        </p:txBody>
      </p:sp>
      <p:pic>
        <p:nvPicPr>
          <p:cNvPr id="7" name="Espace réservé du contenu 6">
            <a:extLst>
              <a:ext uri="{FF2B5EF4-FFF2-40B4-BE49-F238E27FC236}">
                <a16:creationId xmlns:a16="http://schemas.microsoft.com/office/drawing/2014/main" id="{0C9BF102-7562-9507-9755-6916953DCF5B}"/>
              </a:ext>
            </a:extLst>
          </p:cNvPr>
          <p:cNvPicPr>
            <a:picLocks noGrp="1" noChangeAspect="1"/>
          </p:cNvPicPr>
          <p:nvPr>
            <p:ph idx="1"/>
          </p:nvPr>
        </p:nvPicPr>
        <p:blipFill>
          <a:blip r:embed="rId2"/>
          <a:stretch>
            <a:fillRect/>
          </a:stretch>
        </p:blipFill>
        <p:spPr>
          <a:xfrm>
            <a:off x="238681" y="1477108"/>
            <a:ext cx="8905320" cy="5323370"/>
          </a:xfrm>
        </p:spPr>
      </p:pic>
      <p:sp>
        <p:nvSpPr>
          <p:cNvPr id="9" name="ZoneTexte 8">
            <a:extLst>
              <a:ext uri="{FF2B5EF4-FFF2-40B4-BE49-F238E27FC236}">
                <a16:creationId xmlns:a16="http://schemas.microsoft.com/office/drawing/2014/main" id="{3712064E-92F5-033F-E8F4-925FF1A9EEE2}"/>
              </a:ext>
            </a:extLst>
          </p:cNvPr>
          <p:cNvSpPr txBox="1"/>
          <p:nvPr/>
        </p:nvSpPr>
        <p:spPr>
          <a:xfrm>
            <a:off x="2278966" y="764704"/>
            <a:ext cx="45860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2060"/>
                </a:solidFill>
                <a:effectLst/>
                <a:uLnTx/>
                <a:uFillTx/>
                <a:latin typeface="Constantia"/>
                <a:ea typeface="+mn-ea"/>
                <a:cs typeface="+mn-cs"/>
              </a:rPr>
              <a:t>Les recettes </a:t>
            </a:r>
          </a:p>
        </p:txBody>
      </p:sp>
    </p:spTree>
    <p:extLst>
      <p:ext uri="{BB962C8B-B14F-4D97-AF65-F5344CB8AC3E}">
        <p14:creationId xmlns:p14="http://schemas.microsoft.com/office/powerpoint/2010/main" val="3615419691"/>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132856"/>
            <a:ext cx="8229600" cy="2520280"/>
          </a:xfrm>
        </p:spPr>
        <p:txBody>
          <a:bodyPr>
            <a:noAutofit/>
          </a:bodyPr>
          <a:lstStyle/>
          <a:p>
            <a:pPr algn="ctr"/>
            <a:r>
              <a:rPr lang="fr-FR" sz="6600" dirty="0"/>
              <a:t>COMMISSION TECHNIQUE ET SPORTIVE</a:t>
            </a:r>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AF96EC-6ACC-0A5C-ED80-7CAC501811E1}"/>
              </a:ext>
            </a:extLst>
          </p:cNvPr>
          <p:cNvSpPr>
            <a:spLocks noGrp="1"/>
          </p:cNvSpPr>
          <p:nvPr>
            <p:ph idx="1"/>
          </p:nvPr>
        </p:nvSpPr>
        <p:spPr>
          <a:xfrm>
            <a:off x="179512" y="908720"/>
            <a:ext cx="8507288" cy="5949280"/>
          </a:xfrm>
        </p:spPr>
        <p:txBody>
          <a:bodyPr>
            <a:normAutofit fontScale="92500" lnSpcReduction="10000"/>
          </a:bodyPr>
          <a:lstStyle/>
          <a:p>
            <a:r>
              <a:rPr lang="fr-FR" b="1" dirty="0"/>
              <a:t>Mesdames, Messieurs, </a:t>
            </a:r>
          </a:p>
          <a:p>
            <a:pPr algn="just"/>
            <a:r>
              <a:rPr lang="fr-FR" b="1" dirty="0"/>
              <a:t>La commission s’est réunie mercredi 20 juillet, en présence de Mmes Laura </a:t>
            </a:r>
            <a:r>
              <a:rPr lang="fr-FR" b="1" dirty="0" err="1"/>
              <a:t>Manieri</a:t>
            </a:r>
            <a:r>
              <a:rPr lang="fr-FR" b="1" dirty="0"/>
              <a:t>, Jacqueline Meyer, et Messieurs Gilles Petit, Marc Lefèvre et moi-même Georges Baudin. </a:t>
            </a:r>
          </a:p>
          <a:p>
            <a:pPr algn="just"/>
            <a:r>
              <a:rPr lang="fr-FR" b="1" dirty="0"/>
              <a:t>Nous avons travaillé sur la réorganisation des championnats départementaux, en effet, de plus en plus d’équipes s’engagent dans ceux-ci : manque de terrains, éclairage insuffisant , etc.  </a:t>
            </a:r>
          </a:p>
          <a:p>
            <a:pPr algn="just"/>
            <a:r>
              <a:rPr lang="fr-FR" b="1" dirty="0"/>
              <a:t>Vous avez tous pris connaissance de la nouvelle réforme, bien sûr des avantages et des inconvénients, mais nous devons avancer. Cette réforme nous oblige donc à modifier le cahier des charges de ces championnats. Laura </a:t>
            </a:r>
            <a:r>
              <a:rPr lang="fr-FR" b="1" dirty="0" err="1"/>
              <a:t>Manieri</a:t>
            </a:r>
            <a:r>
              <a:rPr lang="fr-FR" b="1" dirty="0"/>
              <a:t> l’a rédigé et les responsables de secteur se rendront sur les sites avec un responsable du club afin de faire le point :  suite à cette visite, les deux parties signeront le cahier des charges</a:t>
            </a:r>
            <a:r>
              <a:rPr lang="fr-FR" dirty="0"/>
              <a:t>. </a:t>
            </a:r>
          </a:p>
        </p:txBody>
      </p:sp>
    </p:spTree>
    <p:extLst>
      <p:ext uri="{BB962C8B-B14F-4D97-AF65-F5344CB8AC3E}">
        <p14:creationId xmlns:p14="http://schemas.microsoft.com/office/powerpoint/2010/main" val="681021790"/>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2DBF17-9ED2-238F-4D2A-7718A3CDD5B5}"/>
              </a:ext>
            </a:extLst>
          </p:cNvPr>
          <p:cNvSpPr>
            <a:spLocks noGrp="1"/>
          </p:cNvSpPr>
          <p:nvPr>
            <p:ph idx="1"/>
          </p:nvPr>
        </p:nvSpPr>
        <p:spPr>
          <a:xfrm>
            <a:off x="395536" y="1124744"/>
            <a:ext cx="8291264" cy="5199856"/>
          </a:xfrm>
        </p:spPr>
        <p:txBody>
          <a:bodyPr>
            <a:normAutofit/>
          </a:bodyPr>
          <a:lstStyle/>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1" i="0" u="none" strike="noStrike" kern="1200" cap="none" spc="0" normalizeH="0" baseline="0" noProof="0" dirty="0">
                <a:ln>
                  <a:noFill/>
                </a:ln>
                <a:solidFill>
                  <a:prstClr val="black"/>
                </a:solidFill>
                <a:effectLst/>
                <a:uLnTx/>
                <a:uFillTx/>
                <a:latin typeface="Constantia"/>
                <a:ea typeface="+mn-ea"/>
                <a:cs typeface="+mn-cs"/>
              </a:rPr>
              <a:t>A noter également que, pour les absences non justifiées lors des championnats départementaux, les joueurs concernés devront envoyer un justificatif dans les 72 heures au comité, si l’absence est injustifiée, ceux-ci seront passibles de passer devant la commission de discipline. </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1" i="0" u="none" strike="noStrike" kern="1200" cap="none" spc="0" normalizeH="0" baseline="0" noProof="0" dirty="0">
                <a:ln>
                  <a:noFill/>
                </a:ln>
                <a:solidFill>
                  <a:prstClr val="black"/>
                </a:solidFill>
                <a:effectLst/>
                <a:uLnTx/>
                <a:uFillTx/>
                <a:latin typeface="Constantia"/>
                <a:ea typeface="+mn-ea"/>
                <a:cs typeface="+mn-cs"/>
              </a:rPr>
              <a:t>Je tiens à remercier les bénévoles venus nous aider pour le Championnat de France et le National, ils font du bon travail et sans eux, aucune compétition ne pourrait se faire, alors si vous voulez venir nous épauler , ce serait avec plaisir. </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1" i="0" u="none" strike="noStrike" kern="1200" cap="none" spc="0" normalizeH="0" baseline="0" noProof="0" dirty="0">
                <a:ln>
                  <a:noFill/>
                </a:ln>
                <a:solidFill>
                  <a:prstClr val="black"/>
                </a:solidFill>
                <a:effectLst/>
                <a:uLnTx/>
                <a:uFillTx/>
                <a:latin typeface="Constantia"/>
                <a:ea typeface="+mn-ea"/>
                <a:cs typeface="+mn-cs"/>
              </a:rPr>
              <a:t>Bonne soirée à tous. </a:t>
            </a:r>
          </a:p>
          <a:p>
            <a:endParaRPr lang="fr-FR" dirty="0"/>
          </a:p>
        </p:txBody>
      </p:sp>
    </p:spTree>
    <p:extLst>
      <p:ext uri="{BB962C8B-B14F-4D97-AF65-F5344CB8AC3E}">
        <p14:creationId xmlns:p14="http://schemas.microsoft.com/office/powerpoint/2010/main" val="894782284"/>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RAPPORT ARBITRAGE</a:t>
            </a:r>
          </a:p>
        </p:txBody>
      </p:sp>
      <p:pic>
        <p:nvPicPr>
          <p:cNvPr id="49155" name="Picture 3" descr="C:\Users\pascal_2\AppData\Local\Microsoft\Windows\INetCache\IE\4X0INWVU\la-arbitre[1].png"/>
          <p:cNvPicPr>
            <a:picLocks noChangeAspect="1" noChangeArrowheads="1"/>
          </p:cNvPicPr>
          <p:nvPr/>
        </p:nvPicPr>
        <p:blipFill>
          <a:blip r:embed="rId2" cstate="print"/>
          <a:srcRect/>
          <a:stretch>
            <a:fillRect/>
          </a:stretch>
        </p:blipFill>
        <p:spPr bwMode="auto">
          <a:xfrm>
            <a:off x="2339752" y="2276872"/>
            <a:ext cx="4320480" cy="42484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946"/>
            <a:ext cx="8229600" cy="1143000"/>
          </a:xfrm>
        </p:spPr>
        <p:txBody>
          <a:bodyPr/>
          <a:lstStyle/>
          <a:p>
            <a:pPr algn="ctr"/>
            <a:r>
              <a:rPr lang="fr-FR" dirty="0"/>
              <a:t>RAPPORT D’ARBITRAGE 1/3</a:t>
            </a:r>
          </a:p>
        </p:txBody>
      </p:sp>
      <p:sp>
        <p:nvSpPr>
          <p:cNvPr id="3" name="Espace réservé du contenu 2"/>
          <p:cNvSpPr>
            <a:spLocks noGrp="1"/>
          </p:cNvSpPr>
          <p:nvPr>
            <p:ph idx="1"/>
          </p:nvPr>
        </p:nvSpPr>
        <p:spPr>
          <a:xfrm>
            <a:off x="457200" y="1153946"/>
            <a:ext cx="8311952" cy="5515414"/>
          </a:xfrm>
        </p:spPr>
        <p:txBody>
          <a:bodyPr>
            <a:normAutofit/>
          </a:bodyPr>
          <a:lstStyle/>
          <a:p>
            <a:pPr algn="ctr">
              <a:lnSpc>
                <a:spcPct val="115000"/>
              </a:lnSpc>
              <a:spcAft>
                <a:spcPts val="1000"/>
              </a:spcAft>
            </a:pPr>
            <a:r>
              <a:rPr lang="fr-FR" sz="3600" b="1" u="sng" dirty="0">
                <a:effectLst/>
                <a:latin typeface="Calibri" panose="020F0502020204030204" pitchFamily="34" charset="0"/>
                <a:ea typeface="Calibri" panose="020F0502020204030204" pitchFamily="34" charset="0"/>
                <a:cs typeface="Times New Roman" panose="02020603050405020304" pitchFamily="18" charset="0"/>
              </a:rPr>
              <a:t>COMMISSION ARBITRAGE RAPPORT 2021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Mesdames, Messieurs, les Présidentes et Présidents, </a:t>
            </a:r>
          </a:p>
          <a:p>
            <a:pPr>
              <a:lnSpc>
                <a:spcPct val="115000"/>
              </a:lnSpc>
              <a:spcAft>
                <a:spcPts val="10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Une année riche en arbitrage se termine, Jean-Yves Rousseau et moi-même,  Josiane Mercier, avons désigné les arbitres qui ont officié sur les différentes compétitions, championnats départementaux, coupe de France, concours régionaux  et  nationaux, championnats des clubs.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089242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596" y="-171400"/>
            <a:ext cx="8229600" cy="1143000"/>
          </a:xfrm>
        </p:spPr>
        <p:txBody>
          <a:bodyPr/>
          <a:lstStyle/>
          <a:p>
            <a:pPr algn="ctr"/>
            <a:r>
              <a:rPr lang="fr-FR" dirty="0"/>
              <a:t>RAPPORT D’ARBITRAGE 2/3</a:t>
            </a:r>
          </a:p>
        </p:txBody>
      </p:sp>
      <p:sp>
        <p:nvSpPr>
          <p:cNvPr id="3" name="Espace réservé du contenu 2"/>
          <p:cNvSpPr>
            <a:spLocks noGrp="1"/>
          </p:cNvSpPr>
          <p:nvPr>
            <p:ph idx="1"/>
          </p:nvPr>
        </p:nvSpPr>
        <p:spPr>
          <a:xfrm>
            <a:off x="431830" y="1117297"/>
            <a:ext cx="8460650" cy="5480055"/>
          </a:xfrm>
        </p:spPr>
        <p:txBody>
          <a:bodyPr>
            <a:normAutofit/>
          </a:bodyPr>
          <a:lstStyle/>
          <a:p>
            <a:pPr algn="just">
              <a:lnSpc>
                <a:spcPct val="115000"/>
              </a:lnSpc>
              <a:spcAft>
                <a:spcPts val="10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Depuis le 1er janvier 2022, nous avons mis en place des convocations envoyées au cd71, président du club organisateur et arbitre de façon à avoir une  traçabilité sur l’arbitrage et les dirigeants des clubs sont informés qu’un arbitre a été nommé sur leur compétition. </a:t>
            </a:r>
          </a:p>
          <a:p>
            <a:pPr algn="just">
              <a:lnSpc>
                <a:spcPct val="115000"/>
              </a:lnSpc>
              <a:spcAft>
                <a:spcPts val="10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Cette année, un arbitre a réussi son examen d’arbitre régional : Jean Yves ROUSSEAU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328981"/>
      </p:ext>
    </p:extLst>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260" y="-171400"/>
            <a:ext cx="8229600" cy="1143000"/>
          </a:xfrm>
        </p:spPr>
        <p:txBody>
          <a:bodyPr/>
          <a:lstStyle/>
          <a:p>
            <a:pPr algn="ctr"/>
            <a:r>
              <a:rPr lang="fr-FR" dirty="0"/>
              <a:t>RAPPORT D’ARBITRAGE 3/3</a:t>
            </a:r>
          </a:p>
        </p:txBody>
      </p:sp>
      <p:sp>
        <p:nvSpPr>
          <p:cNvPr id="3" name="Espace réservé du contenu 2"/>
          <p:cNvSpPr>
            <a:spLocks noGrp="1"/>
          </p:cNvSpPr>
          <p:nvPr>
            <p:ph idx="1"/>
          </p:nvPr>
        </p:nvSpPr>
        <p:spPr>
          <a:xfrm>
            <a:off x="457200" y="1403648"/>
            <a:ext cx="8229600" cy="4922520"/>
          </a:xfrm>
        </p:spPr>
        <p:txBody>
          <a:bodyPr>
            <a:normAutofit fontScale="77500" lnSpcReduction="20000"/>
          </a:bodyPr>
          <a:lstStyle/>
          <a:p>
            <a:pPr algn="just">
              <a:lnSpc>
                <a:spcPct val="115000"/>
              </a:lnSpc>
              <a:spcAft>
                <a:spcPts val="10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Et deux autres candidats leur examen d’arbitre départemental : Paule PEREZ  et Christophe PETIT  nous les félicitons. </a:t>
            </a:r>
          </a:p>
          <a:p>
            <a:pPr algn="just">
              <a:lnSpc>
                <a:spcPct val="115000"/>
              </a:lnSpc>
              <a:spcAft>
                <a:spcPts val="10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A  l’heure  actuelle, l’effectif est composé d’un arbitre  national, deux régionaux et onze départementaux soit un total de 14 arbitres au cd 71. </a:t>
            </a:r>
          </a:p>
          <a:p>
            <a:pPr algn="just">
              <a:lnSpc>
                <a:spcPct val="115000"/>
              </a:lnSpc>
              <a:spcAft>
                <a:spcPts val="1000"/>
              </a:spcAft>
            </a:pPr>
            <a:r>
              <a:rPr lang="fr-FR" sz="3200" b="1" dirty="0">
                <a:effectLst/>
                <a:latin typeface="Calibri" panose="020F0502020204030204" pitchFamily="34" charset="0"/>
                <a:ea typeface="Calibri" panose="020F0502020204030204" pitchFamily="34" charset="0"/>
                <a:cs typeface="Times New Roman" panose="02020603050405020304" pitchFamily="18" charset="0"/>
              </a:rPr>
              <a:t>     Mesdames, Messieurs  les présidentes et présidents je vous souhaite à vous et vos familles de très bonnes fêtes de fin d’année et une très bonne année sportive pour 2023. </a:t>
            </a:r>
          </a:p>
          <a:p>
            <a:pPr algn="ctr">
              <a:lnSpc>
                <a:spcPct val="115000"/>
              </a:lnSpc>
              <a:spcAft>
                <a:spcPts val="1000"/>
              </a:spcAft>
            </a:pPr>
            <a:r>
              <a:rPr lang="fr-FR" b="1" dirty="0"/>
              <a:t>Josiane MERCIER </a:t>
            </a:r>
          </a:p>
        </p:txBody>
      </p:sp>
    </p:spTree>
    <p:extLst>
      <p:ext uri="{BB962C8B-B14F-4D97-AF65-F5344CB8AC3E}">
        <p14:creationId xmlns:p14="http://schemas.microsoft.com/office/powerpoint/2010/main" val="3766373880"/>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COMMISSION FEMININES</a:t>
            </a:r>
          </a:p>
        </p:txBody>
      </p:sp>
      <p:pic>
        <p:nvPicPr>
          <p:cNvPr id="6" name="Espace réservé du contenu 5">
            <a:extLst>
              <a:ext uri="{FF2B5EF4-FFF2-40B4-BE49-F238E27FC236}">
                <a16:creationId xmlns:a16="http://schemas.microsoft.com/office/drawing/2014/main" id="{3C0BDD3B-9A8D-4176-A964-8DEDC854CB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2420888"/>
            <a:ext cx="4479553" cy="4746682"/>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0CFDB5-2D88-4C31-B3D8-93CC1817B8C8}"/>
              </a:ext>
            </a:extLst>
          </p:cNvPr>
          <p:cNvSpPr>
            <a:spLocks noGrp="1"/>
          </p:cNvSpPr>
          <p:nvPr>
            <p:ph idx="1"/>
          </p:nvPr>
        </p:nvSpPr>
        <p:spPr>
          <a:xfrm>
            <a:off x="464958" y="764704"/>
            <a:ext cx="8214084" cy="5832648"/>
          </a:xfrm>
        </p:spPr>
        <p:txBody>
          <a:bodyPr>
            <a:normAutofit/>
          </a:bodyPr>
          <a:lstStyle/>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Monsieur le Maire D’AUTUN.</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Monsieur le Président de la Pétanque AUTUNOISE.</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Monsieur </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Mesdames et Messieurs les présidents et représentants des clubs.</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Mesdames et Messieurs les membres du comité directeur.</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Mesdames, Messieurs.</a:t>
            </a:r>
          </a:p>
          <a:p>
            <a:pPr marL="0" indent="0">
              <a:buNone/>
            </a:pPr>
            <a:endParaRPr lang="fr-FR" dirty="0"/>
          </a:p>
        </p:txBody>
      </p:sp>
    </p:spTree>
    <p:extLst>
      <p:ext uri="{BB962C8B-B14F-4D97-AF65-F5344CB8AC3E}">
        <p14:creationId xmlns:p14="http://schemas.microsoft.com/office/powerpoint/2010/main" val="2759914279"/>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8229600" cy="1143000"/>
          </a:xfrm>
        </p:spPr>
        <p:txBody>
          <a:bodyPr/>
          <a:lstStyle/>
          <a:p>
            <a:pPr algn="ctr"/>
            <a:r>
              <a:rPr lang="fr-FR" dirty="0"/>
              <a:t>COMMISSION FEMININE 1/3</a:t>
            </a:r>
          </a:p>
        </p:txBody>
      </p:sp>
      <p:sp>
        <p:nvSpPr>
          <p:cNvPr id="4" name="Espace réservé du contenu 3"/>
          <p:cNvSpPr>
            <a:spLocks noGrp="1"/>
          </p:cNvSpPr>
          <p:nvPr>
            <p:ph idx="1"/>
          </p:nvPr>
        </p:nvSpPr>
        <p:spPr>
          <a:xfrm>
            <a:off x="467543" y="1484784"/>
            <a:ext cx="8282561" cy="5211438"/>
          </a:xfrm>
        </p:spPr>
        <p:txBody>
          <a:bodyPr>
            <a:normAutofit/>
          </a:bodyPr>
          <a:lstStyle/>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Mesdames, Messieurs, les présidentes et présidents.</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La saison pour la commission féminine se termine.</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Annie Dutronc et moi-même Josiane Mercier ont organisé en 2022 le Bol d’or qui a eu lieu au boulodrome de la Nef au Creusot, où 31 équipes se sont rencontrées.</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Le marathon, quant à lui s’est déroulé sur les terrains de Cluny avec une participation un peu moins forte qu’en 2021 soit que 26 équipes</a:t>
            </a:r>
            <a:r>
              <a:rPr lang="fr-FR" sz="2400" dirty="0">
                <a:effectLst/>
                <a:latin typeface="Cambria" panose="02040503050406030204" pitchFamily="18" charset="0"/>
                <a:ea typeface="Cambria" panose="02040503050406030204" pitchFamily="18" charset="0"/>
                <a:cs typeface="Times New Roman" panose="02020603050405020304" pitchFamily="18" charset="0"/>
              </a:rPr>
              <a:t>.</a:t>
            </a:r>
          </a:p>
          <a:p>
            <a:pPr marL="0" indent="0">
              <a:buNone/>
            </a:pPr>
            <a:r>
              <a:rPr lang="fr-FR" sz="2400" b="1" i="1" dirty="0"/>
              <a:t> </a:t>
            </a:r>
            <a:endParaRPr lang="fr-FR" sz="2400" dirty="0"/>
          </a:p>
        </p:txBody>
      </p:sp>
    </p:spTree>
    <p:extLst>
      <p:ext uri="{BB962C8B-B14F-4D97-AF65-F5344CB8AC3E}">
        <p14:creationId xmlns:p14="http://schemas.microsoft.com/office/powerpoint/2010/main" val="6321422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8229600" cy="1143000"/>
          </a:xfrm>
        </p:spPr>
        <p:txBody>
          <a:bodyPr/>
          <a:lstStyle/>
          <a:p>
            <a:pPr algn="ctr"/>
            <a:r>
              <a:rPr lang="fr-FR" dirty="0"/>
              <a:t>COMMISSION FEMININE 2/3</a:t>
            </a:r>
          </a:p>
        </p:txBody>
      </p:sp>
      <p:sp>
        <p:nvSpPr>
          <p:cNvPr id="4" name="Espace réservé du contenu 3"/>
          <p:cNvSpPr>
            <a:spLocks noGrp="1"/>
          </p:cNvSpPr>
          <p:nvPr>
            <p:ph idx="1"/>
          </p:nvPr>
        </p:nvSpPr>
        <p:spPr>
          <a:xfrm>
            <a:off x="457200" y="1673424"/>
            <a:ext cx="8229600" cy="5184576"/>
          </a:xfrm>
        </p:spPr>
        <p:txBody>
          <a:bodyPr>
            <a:normAutofit/>
          </a:bodyPr>
          <a:lstStyle/>
          <a:p>
            <a:pPr algn="just">
              <a:lnSpc>
                <a:spcPct val="115000"/>
              </a:lnSpc>
              <a:spcAft>
                <a:spcPts val="1000"/>
              </a:spcAft>
            </a:pPr>
            <a:r>
              <a:rPr lang="fr-FR" sz="2800" b="1" dirty="0">
                <a:effectLst/>
                <a:latin typeface="Cambria" panose="02040503050406030204" pitchFamily="18" charset="0"/>
                <a:ea typeface="Cambria" panose="02040503050406030204" pitchFamily="18" charset="0"/>
                <a:cs typeface="Times New Roman" panose="02020603050405020304" pitchFamily="18" charset="0"/>
              </a:rPr>
              <a:t>Pour les championnats de club féminin 29 équipes, toutes divisions confondues se sont rencontrées.</a:t>
            </a:r>
          </a:p>
          <a:p>
            <a:pPr algn="just">
              <a:lnSpc>
                <a:spcPct val="115000"/>
              </a:lnSpc>
              <a:spcAft>
                <a:spcPts val="1000"/>
              </a:spcAft>
            </a:pPr>
            <a:r>
              <a:rPr lang="fr-FR" sz="2800" b="1" dirty="0">
                <a:effectLst/>
                <a:latin typeface="Cambria" panose="02040503050406030204" pitchFamily="18" charset="0"/>
                <a:ea typeface="Cambria" panose="02040503050406030204" pitchFamily="18" charset="0"/>
                <a:cs typeface="Times New Roman" panose="02020603050405020304" pitchFamily="18" charset="0"/>
              </a:rPr>
              <a:t>Comme l’avait annoncé notre président Robert Dutronc, le championnat de France triplettes féminines a eu lieu les 16 et 17 juillet au stade Léo Lagrange à Chalon sur Saône où 128 équipes étaient en lice.</a:t>
            </a:r>
          </a:p>
          <a:p>
            <a:pPr marL="0" indent="0">
              <a:buNone/>
            </a:pPr>
            <a:endParaRPr lang="fr-FR" dirty="0"/>
          </a:p>
        </p:txBody>
      </p:sp>
    </p:spTree>
    <p:extLst>
      <p:ext uri="{BB962C8B-B14F-4D97-AF65-F5344CB8AC3E}">
        <p14:creationId xmlns:p14="http://schemas.microsoft.com/office/powerpoint/2010/main" val="331776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8229600" cy="1143000"/>
          </a:xfrm>
        </p:spPr>
        <p:txBody>
          <a:bodyPr/>
          <a:lstStyle/>
          <a:p>
            <a:pPr algn="ctr"/>
            <a:r>
              <a:rPr lang="fr-FR" dirty="0"/>
              <a:t>COMMISSION FEMININE 3/3</a:t>
            </a:r>
          </a:p>
        </p:txBody>
      </p:sp>
      <p:sp>
        <p:nvSpPr>
          <p:cNvPr id="4" name="Espace réservé du contenu 3"/>
          <p:cNvSpPr>
            <a:spLocks noGrp="1"/>
          </p:cNvSpPr>
          <p:nvPr>
            <p:ph idx="1"/>
          </p:nvPr>
        </p:nvSpPr>
        <p:spPr>
          <a:xfrm>
            <a:off x="467544" y="1484784"/>
            <a:ext cx="8229600" cy="5184576"/>
          </a:xfrm>
        </p:spPr>
        <p:txBody>
          <a:bodyPr>
            <a:normAutofit/>
          </a:bodyPr>
          <a:lstStyle/>
          <a:p>
            <a:pPr algn="just">
              <a:lnSpc>
                <a:spcPct val="115000"/>
              </a:lnSpc>
              <a:spcAft>
                <a:spcPts val="1000"/>
              </a:spcAft>
            </a:pPr>
            <a:r>
              <a:rPr lang="fr-FR" b="1" i="1" dirty="0"/>
              <a:t> </a:t>
            </a:r>
            <a:r>
              <a:rPr lang="fr-FR" sz="2400" b="1" dirty="0">
                <a:effectLst/>
                <a:latin typeface="Cambria" panose="02040503050406030204" pitchFamily="18" charset="0"/>
                <a:ea typeface="Cambria" panose="02040503050406030204" pitchFamily="18" charset="0"/>
                <a:cs typeface="Times New Roman" panose="02020603050405020304" pitchFamily="18" charset="0"/>
              </a:rPr>
              <a:t>Mesdames, Messieurs, les présidentes et présidents, la commission féminine vous souhaite ainsi qu’à vos familles, de très bonnes fêtes de fin d’année et une très bonne année sportive pour 2023.</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 </a:t>
            </a:r>
          </a:p>
          <a:p>
            <a:pPr>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LA PRESIDENTE DE LA COMMISSION FEMININE</a:t>
            </a:r>
          </a:p>
          <a:p>
            <a:pPr>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 </a:t>
            </a:r>
          </a:p>
          <a:p>
            <a:pPr>
              <a:lnSpc>
                <a:spcPct val="115000"/>
              </a:lnSpc>
              <a:spcAft>
                <a:spcPts val="1000"/>
              </a:spcAft>
            </a:pPr>
            <a:r>
              <a:rPr lang="fr-FR" sz="2400" b="1" dirty="0">
                <a:effectLst/>
                <a:latin typeface="Cambria" panose="02040503050406030204" pitchFamily="18" charset="0"/>
                <a:ea typeface="Cambria" panose="02040503050406030204" pitchFamily="18" charset="0"/>
                <a:cs typeface="Times New Roman" panose="02020603050405020304" pitchFamily="18" charset="0"/>
              </a:rPr>
              <a:t>Josiane MERCIER  </a:t>
            </a:r>
          </a:p>
          <a:p>
            <a:pPr>
              <a:lnSpc>
                <a:spcPct val="115000"/>
              </a:lnSpc>
              <a:spcAft>
                <a:spcPts val="1000"/>
              </a:spcAft>
            </a:pPr>
            <a:endParaRPr lang="fr-FR" dirty="0"/>
          </a:p>
        </p:txBody>
      </p:sp>
    </p:spTree>
    <p:extLst>
      <p:ext uri="{BB962C8B-B14F-4D97-AF65-F5344CB8AC3E}">
        <p14:creationId xmlns:p14="http://schemas.microsoft.com/office/powerpoint/2010/main" val="2643566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55" y="476672"/>
            <a:ext cx="8229600" cy="1143000"/>
          </a:xfrm>
        </p:spPr>
        <p:txBody>
          <a:bodyPr/>
          <a:lstStyle/>
          <a:p>
            <a:pPr algn="ctr"/>
            <a:r>
              <a:rPr lang="fr-FR" dirty="0"/>
              <a:t>          Commission jeunes </a:t>
            </a:r>
          </a:p>
        </p:txBody>
      </p:sp>
      <p:pic>
        <p:nvPicPr>
          <p:cNvPr id="4" name="Image 3">
            <a:extLst>
              <a:ext uri="{FF2B5EF4-FFF2-40B4-BE49-F238E27FC236}">
                <a16:creationId xmlns:a16="http://schemas.microsoft.com/office/drawing/2014/main" id="{BC55F689-70F6-4549-B41E-3AAB28270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1772816"/>
            <a:ext cx="3744416" cy="56025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1/14</a:t>
            </a:r>
          </a:p>
        </p:txBody>
      </p:sp>
      <p:sp>
        <p:nvSpPr>
          <p:cNvPr id="3" name="Espace réservé du contenu 2"/>
          <p:cNvSpPr>
            <a:spLocks noGrp="1"/>
          </p:cNvSpPr>
          <p:nvPr>
            <p:ph idx="1"/>
          </p:nvPr>
        </p:nvSpPr>
        <p:spPr>
          <a:xfrm>
            <a:off x="457200" y="1847088"/>
            <a:ext cx="8229600" cy="4750264"/>
          </a:xfrm>
        </p:spPr>
        <p:txBody>
          <a:bodyPr>
            <a:norm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Mesdames, Messieurs, </a:t>
            </a:r>
          </a:p>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Je vais vous présenter le rapport de la commission jeune. Suite à la décision récente prise par Jean Claude de ne plus assurer la fonction de responsable de celle-ci tout en restant membre, nous allons donc dans les prochains jours réorganiser cette commission. </a:t>
            </a:r>
          </a:p>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Je tiens toutefois à remercier Jean Claude pour le travail effectué dans des conditions parfois difficiles car souvent trop esseulé et critiqué alors que, comme nous tous ici, il est bénévole et dévoué. </a:t>
            </a:r>
            <a:endParaRPr lang="fr-FR" b="1" dirty="0"/>
          </a:p>
        </p:txBody>
      </p:sp>
    </p:spTree>
    <p:extLst>
      <p:ext uri="{BB962C8B-B14F-4D97-AF65-F5344CB8AC3E}">
        <p14:creationId xmlns:p14="http://schemas.microsoft.com/office/powerpoint/2010/main" val="4186968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2/14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r>
              <a:rPr lang="fr-FR" sz="2400" b="1" u="sng" dirty="0">
                <a:effectLst/>
                <a:latin typeface="Times New Roman" panose="02020603050405020304" pitchFamily="18" charset="0"/>
                <a:ea typeface="Calibri" panose="020F0502020204030204" pitchFamily="34" charset="0"/>
                <a:cs typeface="Times New Roman" panose="02020603050405020304" pitchFamily="18" charset="0"/>
              </a:rPr>
              <a:t>Etat des licences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174  licenciés jeunes dont 141 masculins et 33 féminines </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32 juniors (31 masculins et 1 féminies)</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1.	48 juniors (42 masculins et 6 féminines)</a:t>
            </a:r>
          </a:p>
          <a:p>
            <a:pPr marL="342900" lvl="0" indent="-342900">
              <a:lnSpc>
                <a:spcPct val="115000"/>
              </a:lnSpc>
              <a:buFont typeface="Times New Roman" panose="02020603050405020304" pitchFamily="18" charset="0"/>
              <a:buChar char="-"/>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2.	72 cadets (59 masculins et 13 féminines)</a:t>
            </a:r>
          </a:p>
          <a:p>
            <a:pPr marL="342900" lvl="0" indent="-342900">
              <a:lnSpc>
                <a:spcPct val="115000"/>
              </a:lnSpc>
              <a:buFont typeface="Times New Roman" panose="02020603050405020304" pitchFamily="18" charset="0"/>
              <a:buChar char="-"/>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3.	40 minimes (29 masculins et 11 féminines)</a:t>
            </a:r>
          </a:p>
          <a:p>
            <a:pPr marL="342900" lvl="0" indent="-342900">
              <a:lnSpc>
                <a:spcPct val="115000"/>
              </a:lnSpc>
              <a:buFont typeface="Times New Roman" panose="02020603050405020304" pitchFamily="18" charset="0"/>
              <a:buChar char="-"/>
            </a:pP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4.	14 benjamins (11 masculins et 3 féminines</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pPr marL="393192" lvl="1" indent="0">
              <a:buNone/>
            </a:pPr>
            <a:endParaRPr lang="fr-FR" dirty="0"/>
          </a:p>
        </p:txBody>
      </p:sp>
    </p:spTree>
    <p:extLst>
      <p:ext uri="{BB962C8B-B14F-4D97-AF65-F5344CB8AC3E}">
        <p14:creationId xmlns:p14="http://schemas.microsoft.com/office/powerpoint/2010/main" val="69320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3/14</a:t>
            </a:r>
          </a:p>
        </p:txBody>
      </p:sp>
      <p:sp>
        <p:nvSpPr>
          <p:cNvPr id="3" name="Espace réservé du contenu 2"/>
          <p:cNvSpPr>
            <a:spLocks noGrp="1"/>
          </p:cNvSpPr>
          <p:nvPr>
            <p:ph idx="1"/>
          </p:nvPr>
        </p:nvSpPr>
        <p:spPr>
          <a:xfrm>
            <a:off x="457200" y="1847088"/>
            <a:ext cx="8229600" cy="4750264"/>
          </a:xfrm>
        </p:spPr>
        <p:txBody>
          <a:bodyPr>
            <a:normAutofit/>
          </a:bodyPr>
          <a:lstStyle/>
          <a:p>
            <a:pPr algn="just">
              <a:lnSpc>
                <a:spcPct val="115000"/>
              </a:lnSpc>
              <a:spcAft>
                <a:spcPts val="1000"/>
              </a:spcAft>
            </a:pPr>
            <a:r>
              <a:rPr lang="fr-FR" sz="3600" b="1" dirty="0">
                <a:effectLst/>
                <a:latin typeface="Times New Roman" panose="02020603050405020304" pitchFamily="18" charset="0"/>
                <a:ea typeface="Calibri" panose="020F0502020204030204" pitchFamily="34" charset="0"/>
                <a:cs typeface="Times New Roman" panose="02020603050405020304" pitchFamily="18" charset="0"/>
              </a:rPr>
              <a:t>Bilan saison 2022 : notons une légère reprise avec 37 jeunes de plus que la saison précédente mais nous sommes encore bien loin des plus de 300 jeunes de la saison 2019. </a:t>
            </a:r>
          </a:p>
          <a:p>
            <a:pPr algn="just">
              <a:lnSpc>
                <a:spcPct val="115000"/>
              </a:lnSpc>
              <a:spcAft>
                <a:spcPts val="1000"/>
              </a:spcAft>
            </a:pPr>
            <a:r>
              <a:rPr lang="fr-FR" sz="3600" b="1" dirty="0">
                <a:effectLst/>
                <a:latin typeface="Times New Roman" panose="02020603050405020304" pitchFamily="18" charset="0"/>
                <a:ea typeface="Calibri" panose="020F0502020204030204" pitchFamily="34" charset="0"/>
                <a:cs typeface="Times New Roman" panose="02020603050405020304" pitchFamily="18" charset="0"/>
              </a:rPr>
              <a:t>Beaucoup de travail reste à faire. </a:t>
            </a:r>
            <a:endParaRPr lang="fr-FR" sz="3600" dirty="0"/>
          </a:p>
        </p:txBody>
      </p:sp>
    </p:spTree>
    <p:extLst>
      <p:ext uri="{BB962C8B-B14F-4D97-AF65-F5344CB8AC3E}">
        <p14:creationId xmlns:p14="http://schemas.microsoft.com/office/powerpoint/2010/main" val="149428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668" y="404664"/>
            <a:ext cx="8229600" cy="1143000"/>
          </a:xfrm>
        </p:spPr>
        <p:txBody>
          <a:bodyPr>
            <a:normAutofit fontScale="90000"/>
          </a:bodyPr>
          <a:lstStyle/>
          <a:p>
            <a:pPr algn="ctr"/>
            <a:r>
              <a:rPr lang="fr-FR" dirty="0"/>
              <a:t>COMMISSION JEUNES ET EDUCATEURS 4/14</a:t>
            </a:r>
          </a:p>
        </p:txBody>
      </p:sp>
      <p:sp>
        <p:nvSpPr>
          <p:cNvPr id="3" name="Espace réservé du contenu 2"/>
          <p:cNvSpPr>
            <a:spLocks noGrp="1"/>
          </p:cNvSpPr>
          <p:nvPr>
            <p:ph idx="1"/>
          </p:nvPr>
        </p:nvSpPr>
        <p:spPr>
          <a:xfrm>
            <a:off x="161764" y="980728"/>
            <a:ext cx="8820472" cy="5760640"/>
          </a:xfrm>
        </p:spPr>
        <p:txBody>
          <a:bodyPr>
            <a:normAutofit fontScale="77500" lnSpcReduction="20000"/>
          </a:bodyPr>
          <a:lstStyle/>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4400" b="1" u="sng" dirty="0">
                <a:effectLst/>
                <a:latin typeface="Times New Roman" panose="02020603050405020304" pitchFamily="18" charset="0"/>
                <a:ea typeface="Calibri" panose="020F0502020204030204" pitchFamily="34" charset="0"/>
                <a:cs typeface="Times New Roman" panose="02020603050405020304" pitchFamily="18" charset="0"/>
              </a:rPr>
              <a:t>Résultats sportifs :</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4400" b="1" u="sng" dirty="0">
                <a:effectLst/>
                <a:latin typeface="Times New Roman" panose="02020603050405020304" pitchFamily="18" charset="0"/>
                <a:ea typeface="Calibri" panose="020F0502020204030204" pitchFamily="34" charset="0"/>
                <a:cs typeface="Times New Roman" panose="02020603050405020304" pitchFamily="18" charset="0"/>
              </a:rPr>
              <a:t>Triplettes : </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Le 27 juin 2021 à Crissey   </a:t>
            </a:r>
            <a:endParaRPr lang="fr-FR" sz="3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Junior 7 équipes   vainqueur : Coulon Axel ,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Jarjat</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Quentin et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Touillet</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Quentin de l’AP Marnay</a:t>
            </a:r>
            <a:endParaRPr lang="fr-FR" sz="3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Cadet 8 équipes   vainqueur :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Milei</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Leny</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Batut</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Aaron et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Latorre</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Valentin Autun et Bourbon Lancy</a:t>
            </a:r>
            <a:endParaRPr lang="fr-FR" sz="3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Minimes 11 équipes vainqueur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Muzeau</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Nina, Chaussin Enzo et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Fornet</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Mourey</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400" b="1" dirty="0" err="1">
                <a:effectLst/>
                <a:latin typeface="Times New Roman" panose="02020603050405020304" pitchFamily="18" charset="0"/>
                <a:ea typeface="Calibri" panose="020F0502020204030204" pitchFamily="34" charset="0"/>
                <a:cs typeface="Times New Roman" panose="02020603050405020304" pitchFamily="18" charset="0"/>
              </a:rPr>
              <a:t>Maelan</a:t>
            </a:r>
            <a:r>
              <a:rPr lang="fr-FR" sz="3400" b="1" dirty="0">
                <a:effectLst/>
                <a:latin typeface="Times New Roman" panose="02020603050405020304" pitchFamily="18" charset="0"/>
                <a:ea typeface="Calibri" panose="020F0502020204030204" pitchFamily="34" charset="0"/>
                <a:cs typeface="Times New Roman" panose="02020603050405020304" pitchFamily="18" charset="0"/>
              </a:rPr>
              <a:t> de St Marcel</a:t>
            </a:r>
          </a:p>
          <a:p>
            <a:pPr marL="393192" lvl="1" indent="0">
              <a:buNone/>
            </a:pPr>
            <a:endParaRPr lang="fr-FR" dirty="0"/>
          </a:p>
        </p:txBody>
      </p:sp>
    </p:spTree>
    <p:extLst>
      <p:ext uri="{BB962C8B-B14F-4D97-AF65-F5344CB8AC3E}">
        <p14:creationId xmlns:p14="http://schemas.microsoft.com/office/powerpoint/2010/main" val="103963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COMMISSION JEUNES ET EDUCATEURS 5/14</a:t>
            </a:r>
          </a:p>
        </p:txBody>
      </p:sp>
      <p:sp>
        <p:nvSpPr>
          <p:cNvPr id="3" name="Espace réservé du contenu 2"/>
          <p:cNvSpPr>
            <a:spLocks noGrp="1"/>
          </p:cNvSpPr>
          <p:nvPr>
            <p:ph idx="1"/>
          </p:nvPr>
        </p:nvSpPr>
        <p:spPr>
          <a:xfrm>
            <a:off x="457200" y="1847088"/>
            <a:ext cx="8229600" cy="4750264"/>
          </a:xfrm>
        </p:spPr>
        <p:txBody>
          <a:bodyPr>
            <a:normAutofit/>
          </a:bodyPr>
          <a:lstStyle/>
          <a:p>
            <a:pPr>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Résultats sportifs : </a:t>
            </a:r>
          </a:p>
          <a:p>
            <a:pPr>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Je ne reviendrais pas sur le palmarès des Championnats de Saône et Loire qui vous a été présenté par notre secrétaire général.  Je préciserais juste que 7 équipes triplettes se sont qualifiées pour les Championnats de France qui ont eu lieu à Bourg Saint Andéol </a:t>
            </a:r>
            <a:endParaRPr lang="fr-FR" sz="3200" dirty="0"/>
          </a:p>
        </p:txBody>
      </p:sp>
    </p:spTree>
    <p:extLst>
      <p:ext uri="{BB962C8B-B14F-4D97-AF65-F5344CB8AC3E}">
        <p14:creationId xmlns:p14="http://schemas.microsoft.com/office/powerpoint/2010/main" val="3402821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0801"/>
            <a:ext cx="8229600" cy="1143000"/>
          </a:xfrm>
        </p:spPr>
        <p:txBody>
          <a:bodyPr>
            <a:normAutofit fontScale="90000"/>
          </a:bodyPr>
          <a:lstStyle/>
          <a:p>
            <a:pPr algn="ctr"/>
            <a:r>
              <a:rPr lang="fr-FR" dirty="0"/>
              <a:t>COMMISSION JEUNES ET EDUCATEURS 6/14</a:t>
            </a:r>
          </a:p>
        </p:txBody>
      </p:sp>
      <p:sp>
        <p:nvSpPr>
          <p:cNvPr id="3" name="Espace réservé du contenu 2"/>
          <p:cNvSpPr>
            <a:spLocks noGrp="1"/>
          </p:cNvSpPr>
          <p:nvPr>
            <p:ph idx="1"/>
          </p:nvPr>
        </p:nvSpPr>
        <p:spPr>
          <a:xfrm>
            <a:off x="251520" y="1393801"/>
            <a:ext cx="8712968" cy="5464199"/>
          </a:xfrm>
        </p:spPr>
        <p:txBody>
          <a:bodyPr>
            <a:normAutofit lnSpcReduction="10000"/>
          </a:bodyPr>
          <a:lstStyle/>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Minimes : 1 équipe de Bourbon Lancy, 1 équipe de Lessard en Bresse et une équipe de Louhans </a:t>
            </a:r>
          </a:p>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Cadets : 1 équipe d’Autun, 1 équipe de l’Association Louhans, Marnay et Givry </a:t>
            </a:r>
          </a:p>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Juniors : 1 équipe de Macon et 1 association St Marcel et Blanzy </a:t>
            </a:r>
          </a:p>
          <a:p>
            <a:pPr>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Félicitations à tous ces jeunes et leurs éducateurs même si nous pouvons regretter qu’aucune de ces formations aient réussi à se qualifier pour la deuxième journée de compétition.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93192" lvl="1" indent="0">
              <a:buNone/>
            </a:pPr>
            <a:endParaRPr lang="fr-FR" dirty="0"/>
          </a:p>
        </p:txBody>
      </p:sp>
    </p:spTree>
    <p:extLst>
      <p:ext uri="{BB962C8B-B14F-4D97-AF65-F5344CB8AC3E}">
        <p14:creationId xmlns:p14="http://schemas.microsoft.com/office/powerpoint/2010/main" val="242448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ivre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4317</TotalTime>
  <Words>7224</Words>
  <Application>Microsoft Office PowerPoint</Application>
  <PresentationFormat>Affichage à l'écran (4:3)</PresentationFormat>
  <Paragraphs>527</Paragraphs>
  <Slides>139</Slides>
  <Notes>0</Notes>
  <HiddenSlides>0</HiddenSlides>
  <MMClips>1</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139</vt:i4>
      </vt:variant>
    </vt:vector>
  </HeadingPairs>
  <TitlesOfParts>
    <vt:vector size="155" baseType="lpstr">
      <vt:lpstr>Aharoni</vt:lpstr>
      <vt:lpstr>Arial</vt:lpstr>
      <vt:lpstr>Calibri</vt:lpstr>
      <vt:lpstr>Calisto MT</vt:lpstr>
      <vt:lpstr>Cambria</vt:lpstr>
      <vt:lpstr>Century Gothic</vt:lpstr>
      <vt:lpstr>Constantia</vt:lpstr>
      <vt:lpstr>Engravers MT</vt:lpstr>
      <vt:lpstr>Franklin Gothic Demi</vt:lpstr>
      <vt:lpstr>Microsoft Sans Serif</vt:lpstr>
      <vt:lpstr>Symbol</vt:lpstr>
      <vt:lpstr>Times New Roman</vt:lpstr>
      <vt:lpstr>Verdana</vt:lpstr>
      <vt:lpstr>Wingdings 2</vt:lpstr>
      <vt:lpstr>Débit</vt:lpstr>
      <vt:lpstr>Livres 16x9</vt:lpstr>
      <vt:lpstr>COMITE DEPARTEMENTAL  DE PETANQUE ET JEU PROVENCAL                                 DE SAONE ET LOIRE         </vt:lpstr>
      <vt:lpstr>OUVERTURE DE L’ASSEMBLEE  GENERALE  du 19 novembre 2023</vt:lpstr>
      <vt:lpstr>Présentation PowerPoint</vt:lpstr>
      <vt:lpstr>Présentation PowerPoint</vt:lpstr>
      <vt:lpstr>Présentation PowerPoint</vt:lpstr>
      <vt:lpstr>Présentation PowerPoint</vt:lpstr>
      <vt:lpstr>Présentation PowerPoint</vt:lpstr>
      <vt:lpstr>ALLOCUTION DU PRESIDENT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 D’ACTIVITE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 FINANCIER </vt:lpstr>
      <vt:lpstr>COMMISSION DES FINANCES </vt:lpstr>
      <vt:lpstr> COMMISSION DES FINANCES </vt:lpstr>
      <vt:lpstr>COMMISSION DES FINANCES </vt:lpstr>
      <vt:lpstr>RAPPORT FINANCIER </vt:lpstr>
      <vt:lpstr>RAPPORT FINANCIER </vt:lpstr>
      <vt:lpstr>Présentation PowerPoint</vt:lpstr>
      <vt:lpstr>Allocution des personnalités</vt:lpstr>
      <vt:lpstr>Présentation PowerPoint</vt:lpstr>
      <vt:lpstr>Présentation PowerPoint</vt:lpstr>
      <vt:lpstr>Présentation PowerPoint</vt:lpstr>
      <vt:lpstr>Présentation PowerPoint</vt:lpstr>
      <vt:lpstr>Présentation PowerPoint</vt:lpstr>
      <vt:lpstr>REMISE DES RECOMPENSES</vt:lpstr>
      <vt:lpstr>Présentation PowerPoint</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DES FINANCES</vt:lpstr>
      <vt:lpstr>COMMISSION TECHNIQUE ET SPORTIVE</vt:lpstr>
      <vt:lpstr>Présentation PowerPoint</vt:lpstr>
      <vt:lpstr>Présentation PowerPoint</vt:lpstr>
      <vt:lpstr>RAPPORT ARBITRAGE</vt:lpstr>
      <vt:lpstr>RAPPORT D’ARBITRAGE 1/3</vt:lpstr>
      <vt:lpstr>RAPPORT D’ARBITRAGE 2/3</vt:lpstr>
      <vt:lpstr>RAPPORT D’ARBITRAGE 3/3</vt:lpstr>
      <vt:lpstr>COMMISSION FEMININES</vt:lpstr>
      <vt:lpstr>COMMISSION FEMININE 1/3</vt:lpstr>
      <vt:lpstr>COMMISSION FEMININE 2/3</vt:lpstr>
      <vt:lpstr>COMMISSION FEMININE 3/3</vt:lpstr>
      <vt:lpstr>          Commission jeunes </vt:lpstr>
      <vt:lpstr>COMMISSION JEUNES ET EDUCATEURS 1/14</vt:lpstr>
      <vt:lpstr>COMMISSION JEUNES ET EDUCATEURS 2/14</vt:lpstr>
      <vt:lpstr>COMMISSION JEUNES ET EDUCATEURS 3/14</vt:lpstr>
      <vt:lpstr>COMMISSION JEUNES ET EDUCATEURS 4/14</vt:lpstr>
      <vt:lpstr>COMMISSION JEUNES ET EDUCATEURS 5/14</vt:lpstr>
      <vt:lpstr>COMMISSION JEUNES ET EDUCATEURS 6/14</vt:lpstr>
      <vt:lpstr>COMMISSION JEUNES ET EDUCATEURS 7/14</vt:lpstr>
      <vt:lpstr>COMMISSION JEUNES ET  EDUCATEURS 8/14</vt:lpstr>
      <vt:lpstr>COMMISSION JEUNES ET EDUCATEURS 9/14</vt:lpstr>
      <vt:lpstr>COMMISSION JEUNES ET EDUCATEURS 10/14</vt:lpstr>
      <vt:lpstr>COMMISSION JEUNES ET  EDUCATEURS 11/14</vt:lpstr>
      <vt:lpstr>COMMISSION JEUNES ET EDUCATEURS 12/14</vt:lpstr>
      <vt:lpstr>COMMISSION JEUNES ET EDUCATEURS 13/14</vt:lpstr>
      <vt:lpstr>COMMISSION JEUNES ET EDUCATEURS 14/14</vt:lpstr>
      <vt:lpstr>COMMISSION VETERANS</vt:lpstr>
      <vt:lpstr>COMMISSION VETERANS </vt:lpstr>
      <vt:lpstr>COMMISSION VETERANS </vt:lpstr>
      <vt:lpstr>COMMISSION VETERANS </vt:lpstr>
      <vt:lpstr>COMMISSION VETERANS </vt:lpstr>
      <vt:lpstr>COMMISSION VETERANS </vt:lpstr>
      <vt:lpstr>COMMISSION VETERANS </vt:lpstr>
      <vt:lpstr>COMMISSION VETERANS </vt:lpstr>
      <vt:lpstr>COMMISSION VETERANS </vt:lpstr>
      <vt:lpstr>COMMISSION VETERANS </vt:lpstr>
      <vt:lpstr>COMMISSION VETERANS </vt:lpstr>
      <vt:lpstr>COMMISSION DISCIPLINE</vt:lpstr>
      <vt:lpstr>COMMISSION DE DISCIPLINE </vt:lpstr>
      <vt:lpstr>COMMISSION DE DISCIPLINE </vt:lpstr>
      <vt:lpstr>COMMISSION DE DISCIPLINE </vt:lpstr>
      <vt:lpstr>COMMISSION INFORMATIQUE</vt:lpstr>
      <vt:lpstr>COMMISSION INFORMATIQUE </vt:lpstr>
      <vt:lpstr>COMMISSION INFORMATIQUE </vt:lpstr>
      <vt:lpstr>COMMISSION INFORMATIQUE </vt:lpstr>
      <vt:lpstr>COMMISSION INFORMATIQUE </vt:lpstr>
      <vt:lpstr>COMMISSION CHAMPIONNAT CLUB</vt:lpstr>
      <vt:lpstr>Commission Championnat des Clubs  </vt:lpstr>
      <vt:lpstr>Commission Championnat des Clubs  </vt:lpstr>
      <vt:lpstr>Commission Championnat des clubs </vt:lpstr>
      <vt:lpstr>Commission Championnat des clubs </vt:lpstr>
      <vt:lpstr>Commission Championnat des Clubs </vt:lpstr>
      <vt:lpstr>Commission Championnat des Clubs </vt:lpstr>
      <vt:lpstr>Commission Championnat des Clubs </vt:lpstr>
      <vt:lpstr>Commission Championnat des Clubs </vt:lpstr>
      <vt:lpstr>Commission Championnat des Clubs </vt:lpstr>
      <vt:lpstr>Commission Championnat des Clubs </vt:lpstr>
      <vt:lpstr>QUESTIONS DIVERSES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COMITE DEPARTEMENTAL DE PETANQUE  71</dc:title>
  <dc:creator>secretariat</dc:creator>
  <cp:lastModifiedBy>comite petanque</cp:lastModifiedBy>
  <cp:revision>517</cp:revision>
  <cp:lastPrinted>2014-11-28T12:51:35Z</cp:lastPrinted>
  <dcterms:created xsi:type="dcterms:W3CDTF">2014-10-06T08:15:16Z</dcterms:created>
  <dcterms:modified xsi:type="dcterms:W3CDTF">2022-11-22T13:58:22Z</dcterms:modified>
</cp:coreProperties>
</file>